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0"/>
  </p:notesMasterIdLst>
  <p:handoutMasterIdLst>
    <p:handoutMasterId r:id="rId41"/>
  </p:handoutMasterIdLst>
  <p:sldIdLst>
    <p:sldId id="256" r:id="rId2"/>
    <p:sldId id="293" r:id="rId3"/>
    <p:sldId id="327" r:id="rId4"/>
    <p:sldId id="328" r:id="rId5"/>
    <p:sldId id="329" r:id="rId6"/>
    <p:sldId id="330" r:id="rId7"/>
    <p:sldId id="331" r:id="rId8"/>
    <p:sldId id="332" r:id="rId9"/>
    <p:sldId id="333" r:id="rId10"/>
    <p:sldId id="334" r:id="rId11"/>
    <p:sldId id="336" r:id="rId12"/>
    <p:sldId id="337" r:id="rId13"/>
    <p:sldId id="338" r:id="rId14"/>
    <p:sldId id="339" r:id="rId15"/>
    <p:sldId id="340" r:id="rId16"/>
    <p:sldId id="341" r:id="rId17"/>
    <p:sldId id="343" r:id="rId18"/>
    <p:sldId id="342" r:id="rId19"/>
    <p:sldId id="304" r:id="rId20"/>
    <p:sldId id="349" r:id="rId21"/>
    <p:sldId id="346" r:id="rId22"/>
    <p:sldId id="347" r:id="rId23"/>
    <p:sldId id="348" r:id="rId24"/>
    <p:sldId id="350" r:id="rId25"/>
    <p:sldId id="358" r:id="rId26"/>
    <p:sldId id="357" r:id="rId27"/>
    <p:sldId id="352" r:id="rId28"/>
    <p:sldId id="353" r:id="rId29"/>
    <p:sldId id="354" r:id="rId30"/>
    <p:sldId id="355" r:id="rId31"/>
    <p:sldId id="359" r:id="rId32"/>
    <p:sldId id="360" r:id="rId33"/>
    <p:sldId id="361" r:id="rId34"/>
    <p:sldId id="318" r:id="rId35"/>
    <p:sldId id="325" r:id="rId36"/>
    <p:sldId id="326" r:id="rId37"/>
    <p:sldId id="362" r:id="rId38"/>
    <p:sldId id="345" r:id="rId39"/>
  </p:sldIdLst>
  <p:sldSz cx="9144000" cy="6858000" type="screen4x3"/>
  <p:notesSz cx="6669088" cy="9928225"/>
  <p:defaultTextStyle>
    <a:defPPr>
      <a:defRPr lang="ko-KR"/>
    </a:defPPr>
    <a:lvl1pPr algn="l" rtl="0" eaLnBrk="0" fontAlgn="base" hangingPunct="0">
      <a:spcBef>
        <a:spcPct val="0"/>
      </a:spcBef>
      <a:spcAft>
        <a:spcPct val="0"/>
      </a:spcAft>
      <a:defRPr kumimoji="1" sz="2400" kern="1200">
        <a:solidFill>
          <a:schemeClr val="tx1"/>
        </a:solidFill>
        <a:latin typeface="Gulim" panose="020B0600000101010101" pitchFamily="34" charset="-127"/>
        <a:ea typeface="Gulim" panose="020B0600000101010101" pitchFamily="34" charset="-127"/>
        <a:cs typeface="+mn-cs"/>
      </a:defRPr>
    </a:lvl1pPr>
    <a:lvl2pPr marL="457200" algn="l" rtl="0" eaLnBrk="0" fontAlgn="base" hangingPunct="0">
      <a:spcBef>
        <a:spcPct val="0"/>
      </a:spcBef>
      <a:spcAft>
        <a:spcPct val="0"/>
      </a:spcAft>
      <a:defRPr kumimoji="1" sz="2400" kern="1200">
        <a:solidFill>
          <a:schemeClr val="tx1"/>
        </a:solidFill>
        <a:latin typeface="Gulim" panose="020B0600000101010101" pitchFamily="34" charset="-127"/>
        <a:ea typeface="Gulim" panose="020B0600000101010101" pitchFamily="34" charset="-127"/>
        <a:cs typeface="+mn-cs"/>
      </a:defRPr>
    </a:lvl2pPr>
    <a:lvl3pPr marL="914400" algn="l" rtl="0" eaLnBrk="0" fontAlgn="base" hangingPunct="0">
      <a:spcBef>
        <a:spcPct val="0"/>
      </a:spcBef>
      <a:spcAft>
        <a:spcPct val="0"/>
      </a:spcAft>
      <a:defRPr kumimoji="1" sz="2400" kern="1200">
        <a:solidFill>
          <a:schemeClr val="tx1"/>
        </a:solidFill>
        <a:latin typeface="Gulim" panose="020B0600000101010101" pitchFamily="34" charset="-127"/>
        <a:ea typeface="Gulim" panose="020B0600000101010101" pitchFamily="34" charset="-127"/>
        <a:cs typeface="+mn-cs"/>
      </a:defRPr>
    </a:lvl3pPr>
    <a:lvl4pPr marL="1371600" algn="l" rtl="0" eaLnBrk="0" fontAlgn="base" hangingPunct="0">
      <a:spcBef>
        <a:spcPct val="0"/>
      </a:spcBef>
      <a:spcAft>
        <a:spcPct val="0"/>
      </a:spcAft>
      <a:defRPr kumimoji="1" sz="2400" kern="1200">
        <a:solidFill>
          <a:schemeClr val="tx1"/>
        </a:solidFill>
        <a:latin typeface="Gulim" panose="020B0600000101010101" pitchFamily="34" charset="-127"/>
        <a:ea typeface="Gulim" panose="020B0600000101010101" pitchFamily="34" charset="-127"/>
        <a:cs typeface="+mn-cs"/>
      </a:defRPr>
    </a:lvl4pPr>
    <a:lvl5pPr marL="1828800" algn="l" rtl="0" eaLnBrk="0" fontAlgn="base" hangingPunct="0">
      <a:spcBef>
        <a:spcPct val="0"/>
      </a:spcBef>
      <a:spcAft>
        <a:spcPct val="0"/>
      </a:spcAft>
      <a:defRPr kumimoji="1" sz="2400" kern="1200">
        <a:solidFill>
          <a:schemeClr val="tx1"/>
        </a:solidFill>
        <a:latin typeface="Gulim" panose="020B0600000101010101" pitchFamily="34" charset="-127"/>
        <a:ea typeface="Gulim" panose="020B0600000101010101" pitchFamily="34" charset="-127"/>
        <a:cs typeface="+mn-cs"/>
      </a:defRPr>
    </a:lvl5pPr>
    <a:lvl6pPr marL="2286000" algn="l" defTabSz="914400" rtl="0" eaLnBrk="1" latinLnBrk="0" hangingPunct="1">
      <a:defRPr kumimoji="1" sz="2400" kern="1200">
        <a:solidFill>
          <a:schemeClr val="tx1"/>
        </a:solidFill>
        <a:latin typeface="Gulim" panose="020B0600000101010101" pitchFamily="34" charset="-127"/>
        <a:ea typeface="Gulim" panose="020B0600000101010101" pitchFamily="34" charset="-127"/>
        <a:cs typeface="+mn-cs"/>
      </a:defRPr>
    </a:lvl6pPr>
    <a:lvl7pPr marL="2743200" algn="l" defTabSz="914400" rtl="0" eaLnBrk="1" latinLnBrk="0" hangingPunct="1">
      <a:defRPr kumimoji="1" sz="2400" kern="1200">
        <a:solidFill>
          <a:schemeClr val="tx1"/>
        </a:solidFill>
        <a:latin typeface="Gulim" panose="020B0600000101010101" pitchFamily="34" charset="-127"/>
        <a:ea typeface="Gulim" panose="020B0600000101010101" pitchFamily="34" charset="-127"/>
        <a:cs typeface="+mn-cs"/>
      </a:defRPr>
    </a:lvl7pPr>
    <a:lvl8pPr marL="3200400" algn="l" defTabSz="914400" rtl="0" eaLnBrk="1" latinLnBrk="0" hangingPunct="1">
      <a:defRPr kumimoji="1" sz="2400" kern="1200">
        <a:solidFill>
          <a:schemeClr val="tx1"/>
        </a:solidFill>
        <a:latin typeface="Gulim" panose="020B0600000101010101" pitchFamily="34" charset="-127"/>
        <a:ea typeface="Gulim" panose="020B0600000101010101" pitchFamily="34" charset="-127"/>
        <a:cs typeface="+mn-cs"/>
      </a:defRPr>
    </a:lvl8pPr>
    <a:lvl9pPr marL="3657600" algn="l" defTabSz="914400" rtl="0" eaLnBrk="1" latinLnBrk="0" hangingPunct="1">
      <a:defRPr kumimoji="1" sz="2400" kern="1200">
        <a:solidFill>
          <a:schemeClr val="tx1"/>
        </a:solidFill>
        <a:latin typeface="Gulim" panose="020B0600000101010101" pitchFamily="34" charset="-127"/>
        <a:ea typeface="Gulim" panose="020B0600000101010101" pitchFamily="34" charset="-127"/>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008000"/>
    <a:srgbClr val="000000"/>
    <a:srgbClr val="FF0000"/>
    <a:srgbClr val="000099"/>
    <a:srgbClr val="FF9933"/>
    <a:srgbClr val="FF9900"/>
    <a:srgbClr val="CC9900"/>
    <a:srgbClr val="6633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4667" autoAdjust="0"/>
  </p:normalViewPr>
  <p:slideViewPr>
    <p:cSldViewPr>
      <p:cViewPr>
        <p:scale>
          <a:sx n="90" d="100"/>
          <a:sy n="90" d="100"/>
        </p:scale>
        <p:origin x="734" y="-197"/>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890838" cy="496888"/>
          </a:xfrm>
          <a:prstGeom prst="rect">
            <a:avLst/>
          </a:prstGeom>
        </p:spPr>
        <p:txBody>
          <a:bodyPr vert="horz" wrap="square" lIns="91430" tIns="45716" rIns="91430" bIns="45716" numCol="1" anchor="t" anchorCtr="0" compatLnSpc="1">
            <a:prstTxWarp prst="textNoShape">
              <a:avLst/>
            </a:prstTxWarp>
          </a:bodyPr>
          <a:lstStyle>
            <a:lvl1pPr eaLnBrk="1" latinLnBrk="1" hangingPunct="1">
              <a:defRPr sz="1200"/>
            </a:lvl1pPr>
          </a:lstStyle>
          <a:p>
            <a:pPr>
              <a:defRPr/>
            </a:pPr>
            <a:endParaRPr lang="zh-TW" altLang="en-US"/>
          </a:p>
        </p:txBody>
      </p:sp>
      <p:sp>
        <p:nvSpPr>
          <p:cNvPr id="3" name="日期版面配置區 2"/>
          <p:cNvSpPr>
            <a:spLocks noGrp="1"/>
          </p:cNvSpPr>
          <p:nvPr>
            <p:ph type="dt" sz="quarter" idx="1"/>
          </p:nvPr>
        </p:nvSpPr>
        <p:spPr>
          <a:xfrm>
            <a:off x="3776663" y="0"/>
            <a:ext cx="2890837" cy="496888"/>
          </a:xfrm>
          <a:prstGeom prst="rect">
            <a:avLst/>
          </a:prstGeom>
        </p:spPr>
        <p:txBody>
          <a:bodyPr vert="horz" wrap="square" lIns="91430" tIns="45716" rIns="91430" bIns="45716" numCol="1" anchor="t" anchorCtr="0" compatLnSpc="1">
            <a:prstTxWarp prst="textNoShape">
              <a:avLst/>
            </a:prstTxWarp>
          </a:bodyPr>
          <a:lstStyle>
            <a:lvl1pPr algn="r" eaLnBrk="1" latinLnBrk="1" hangingPunct="1">
              <a:defRPr sz="1200"/>
            </a:lvl1pPr>
          </a:lstStyle>
          <a:p>
            <a:pPr>
              <a:defRPr/>
            </a:pPr>
            <a:fld id="{A06E52E0-668A-4BC0-90E7-F424AF4AA992}" type="datetimeFigureOut">
              <a:rPr lang="zh-TW" altLang="en-US"/>
              <a:pPr>
                <a:defRPr/>
              </a:pPr>
              <a:t>2022/5/6</a:t>
            </a:fld>
            <a:endParaRPr lang="zh-TW" altLang="en-US"/>
          </a:p>
        </p:txBody>
      </p:sp>
      <p:sp>
        <p:nvSpPr>
          <p:cNvPr id="4" name="頁尾版面配置區 3"/>
          <p:cNvSpPr>
            <a:spLocks noGrp="1"/>
          </p:cNvSpPr>
          <p:nvPr>
            <p:ph type="ftr" sz="quarter" idx="2"/>
          </p:nvPr>
        </p:nvSpPr>
        <p:spPr>
          <a:xfrm>
            <a:off x="0" y="9429750"/>
            <a:ext cx="2890838" cy="496888"/>
          </a:xfrm>
          <a:prstGeom prst="rect">
            <a:avLst/>
          </a:prstGeom>
        </p:spPr>
        <p:txBody>
          <a:bodyPr vert="horz" wrap="square" lIns="91430" tIns="45716" rIns="91430" bIns="45716" numCol="1" anchor="b" anchorCtr="0" compatLnSpc="1">
            <a:prstTxWarp prst="textNoShape">
              <a:avLst/>
            </a:prstTxWarp>
          </a:bodyPr>
          <a:lstStyle>
            <a:lvl1pPr eaLnBrk="1" latinLnBrk="1" hangingPunct="1">
              <a:defRPr sz="1200"/>
            </a:lvl1pPr>
          </a:lstStyle>
          <a:p>
            <a:pPr>
              <a:defRPr/>
            </a:pPr>
            <a:endParaRPr lang="zh-TW" altLang="en-US"/>
          </a:p>
        </p:txBody>
      </p:sp>
      <p:sp>
        <p:nvSpPr>
          <p:cNvPr id="5" name="投影片編號版面配置區 4"/>
          <p:cNvSpPr>
            <a:spLocks noGrp="1"/>
          </p:cNvSpPr>
          <p:nvPr>
            <p:ph type="sldNum" sz="quarter" idx="3"/>
          </p:nvPr>
        </p:nvSpPr>
        <p:spPr>
          <a:xfrm>
            <a:off x="3776663" y="9429750"/>
            <a:ext cx="2890837" cy="496888"/>
          </a:xfrm>
          <a:prstGeom prst="rect">
            <a:avLst/>
          </a:prstGeom>
        </p:spPr>
        <p:txBody>
          <a:bodyPr vert="horz" wrap="square" lIns="91430" tIns="45716" rIns="91430" bIns="45716" numCol="1" anchor="b" anchorCtr="0" compatLnSpc="1">
            <a:prstTxWarp prst="textNoShape">
              <a:avLst/>
            </a:prstTxWarp>
          </a:bodyPr>
          <a:lstStyle>
            <a:lvl1pPr algn="r" eaLnBrk="1" latinLnBrk="1" hangingPunct="1">
              <a:defRPr sz="1200" smtClean="0"/>
            </a:lvl1pPr>
          </a:lstStyle>
          <a:p>
            <a:pPr>
              <a:defRPr/>
            </a:pPr>
            <a:fld id="{78820BCC-B433-41B0-A1D0-11EFE4B8B156}" type="slidenum">
              <a:rPr lang="zh-TW" altLang="en-US"/>
              <a:pPr>
                <a:defRPr/>
              </a:pPr>
              <a:t>‹#›</a:t>
            </a:fld>
            <a:endParaRPr lang="zh-TW" altLang="en-US"/>
          </a:p>
        </p:txBody>
      </p:sp>
    </p:spTree>
    <p:extLst>
      <p:ext uri="{BB962C8B-B14F-4D97-AF65-F5344CB8AC3E}">
        <p14:creationId xmlns:p14="http://schemas.microsoft.com/office/powerpoint/2010/main" val="27509423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890838" cy="496888"/>
          </a:xfrm>
          <a:prstGeom prst="rect">
            <a:avLst/>
          </a:prstGeom>
          <a:noFill/>
          <a:ln w="9525">
            <a:noFill/>
            <a:miter lim="800000"/>
            <a:headEnd/>
            <a:tailEnd/>
          </a:ln>
          <a:effectLst/>
        </p:spPr>
        <p:txBody>
          <a:bodyPr vert="horz" wrap="square" lIns="91430" tIns="45716" rIns="91430" bIns="45716" numCol="1" anchor="t" anchorCtr="0" compatLnSpc="1">
            <a:prstTxWarp prst="textNoShape">
              <a:avLst/>
            </a:prstTxWarp>
          </a:bodyPr>
          <a:lstStyle>
            <a:lvl1pPr eaLnBrk="1" latinLnBrk="1" hangingPunct="1">
              <a:defRPr sz="1200"/>
            </a:lvl1pPr>
          </a:lstStyle>
          <a:p>
            <a:pPr>
              <a:defRPr/>
            </a:pPr>
            <a:endParaRPr lang="en-US" altLang="ko-KR"/>
          </a:p>
        </p:txBody>
      </p:sp>
      <p:sp>
        <p:nvSpPr>
          <p:cNvPr id="10243" name="Rectangle 3"/>
          <p:cNvSpPr>
            <a:spLocks noGrp="1" noChangeArrowheads="1"/>
          </p:cNvSpPr>
          <p:nvPr>
            <p:ph type="dt" idx="1"/>
          </p:nvPr>
        </p:nvSpPr>
        <p:spPr bwMode="auto">
          <a:xfrm>
            <a:off x="3776663" y="0"/>
            <a:ext cx="2890837" cy="496888"/>
          </a:xfrm>
          <a:prstGeom prst="rect">
            <a:avLst/>
          </a:prstGeom>
          <a:noFill/>
          <a:ln w="9525">
            <a:noFill/>
            <a:miter lim="800000"/>
            <a:headEnd/>
            <a:tailEnd/>
          </a:ln>
          <a:effectLst/>
        </p:spPr>
        <p:txBody>
          <a:bodyPr vert="horz" wrap="square" lIns="91430" tIns="45716" rIns="91430" bIns="45716" numCol="1" anchor="t" anchorCtr="0" compatLnSpc="1">
            <a:prstTxWarp prst="textNoShape">
              <a:avLst/>
            </a:prstTxWarp>
          </a:bodyPr>
          <a:lstStyle>
            <a:lvl1pPr algn="r" eaLnBrk="1" latinLnBrk="1" hangingPunct="1">
              <a:defRPr sz="1200"/>
            </a:lvl1pPr>
          </a:lstStyle>
          <a:p>
            <a:pPr>
              <a:defRPr/>
            </a:pPr>
            <a:endParaRPr lang="en-US" altLang="ko-KR"/>
          </a:p>
        </p:txBody>
      </p:sp>
      <p:sp>
        <p:nvSpPr>
          <p:cNvPr id="4100" name="Rectangle 4"/>
          <p:cNvSpPr>
            <a:spLocks noGrp="1" noRot="1" noChangeAspect="1" noChangeArrowheads="1" noTextEdit="1"/>
          </p:cNvSpPr>
          <p:nvPr>
            <p:ph type="sldImg" idx="2"/>
          </p:nvPr>
        </p:nvSpPr>
        <p:spPr bwMode="auto">
          <a:xfrm>
            <a:off x="854075" y="744538"/>
            <a:ext cx="4960938"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auto">
          <a:xfrm>
            <a:off x="666750" y="4716463"/>
            <a:ext cx="5335588" cy="4467225"/>
          </a:xfrm>
          <a:prstGeom prst="rect">
            <a:avLst/>
          </a:prstGeom>
          <a:noFill/>
          <a:ln w="9525">
            <a:noFill/>
            <a:miter lim="800000"/>
            <a:headEnd/>
            <a:tailEnd/>
          </a:ln>
          <a:effectLst/>
        </p:spPr>
        <p:txBody>
          <a:bodyPr vert="horz" wrap="square" lIns="91430" tIns="45716" rIns="91430" bIns="45716"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10246"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a:effectLst/>
        </p:spPr>
        <p:txBody>
          <a:bodyPr vert="horz" wrap="square" lIns="91430" tIns="45716" rIns="91430" bIns="45716" numCol="1" anchor="b" anchorCtr="0" compatLnSpc="1">
            <a:prstTxWarp prst="textNoShape">
              <a:avLst/>
            </a:prstTxWarp>
          </a:bodyPr>
          <a:lstStyle>
            <a:lvl1pPr eaLnBrk="1" latinLnBrk="1" hangingPunct="1">
              <a:defRPr sz="1200"/>
            </a:lvl1pPr>
          </a:lstStyle>
          <a:p>
            <a:pPr>
              <a:defRPr/>
            </a:pPr>
            <a:endParaRPr lang="en-US" altLang="ko-KR"/>
          </a:p>
        </p:txBody>
      </p:sp>
      <p:sp>
        <p:nvSpPr>
          <p:cNvPr id="10247" name="Rectangle 7"/>
          <p:cNvSpPr>
            <a:spLocks noGrp="1" noChangeArrowheads="1"/>
          </p:cNvSpPr>
          <p:nvPr>
            <p:ph type="sldNum" sz="quarter" idx="5"/>
          </p:nvPr>
        </p:nvSpPr>
        <p:spPr bwMode="auto">
          <a:xfrm>
            <a:off x="3776663" y="9429750"/>
            <a:ext cx="2890837" cy="496888"/>
          </a:xfrm>
          <a:prstGeom prst="rect">
            <a:avLst/>
          </a:prstGeom>
          <a:noFill/>
          <a:ln w="9525">
            <a:noFill/>
            <a:miter lim="800000"/>
            <a:headEnd/>
            <a:tailEnd/>
          </a:ln>
          <a:effectLst/>
        </p:spPr>
        <p:txBody>
          <a:bodyPr vert="horz" wrap="square" lIns="91430" tIns="45716" rIns="91430" bIns="45716" numCol="1" anchor="b" anchorCtr="0" compatLnSpc="1">
            <a:prstTxWarp prst="textNoShape">
              <a:avLst/>
            </a:prstTxWarp>
          </a:bodyPr>
          <a:lstStyle>
            <a:lvl1pPr algn="r" eaLnBrk="1" latinLnBrk="1" hangingPunct="1">
              <a:defRPr sz="1200" smtClean="0"/>
            </a:lvl1pPr>
          </a:lstStyle>
          <a:p>
            <a:pPr>
              <a:defRPr/>
            </a:pPr>
            <a:fld id="{ECD1E126-FD4C-4581-8DA2-7F2B1C35D6F3}" type="slidenum">
              <a:rPr lang="en-US" altLang="ko-KR"/>
              <a:pPr>
                <a:defRPr/>
              </a:pPr>
              <a:t>‹#›</a:t>
            </a:fld>
            <a:endParaRPr lang="en-US" altLang="ko-KR"/>
          </a:p>
        </p:txBody>
      </p:sp>
    </p:spTree>
    <p:extLst>
      <p:ext uri="{BB962C8B-B14F-4D97-AF65-F5344CB8AC3E}">
        <p14:creationId xmlns:p14="http://schemas.microsoft.com/office/powerpoint/2010/main" val="2779761682"/>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Gulim" pitchFamily="34" charset="-127"/>
        <a:ea typeface="Gulim" pitchFamily="34" charset="-127"/>
        <a:cs typeface="+mn-cs"/>
      </a:defRPr>
    </a:lvl1pPr>
    <a:lvl2pPr marL="457200" algn="l" rtl="0" eaLnBrk="0" fontAlgn="base" latinLnBrk="1" hangingPunct="0">
      <a:spcBef>
        <a:spcPct val="30000"/>
      </a:spcBef>
      <a:spcAft>
        <a:spcPct val="0"/>
      </a:spcAft>
      <a:defRPr kumimoji="1" sz="1200" kern="1200">
        <a:solidFill>
          <a:schemeClr val="tx1"/>
        </a:solidFill>
        <a:latin typeface="Gulim" pitchFamily="34" charset="-127"/>
        <a:ea typeface="Gulim" pitchFamily="34" charset="-127"/>
        <a:cs typeface="+mn-cs"/>
      </a:defRPr>
    </a:lvl2pPr>
    <a:lvl3pPr marL="914400" algn="l" rtl="0" eaLnBrk="0" fontAlgn="base" latinLnBrk="1" hangingPunct="0">
      <a:spcBef>
        <a:spcPct val="30000"/>
      </a:spcBef>
      <a:spcAft>
        <a:spcPct val="0"/>
      </a:spcAft>
      <a:defRPr kumimoji="1" sz="1200" kern="1200">
        <a:solidFill>
          <a:schemeClr val="tx1"/>
        </a:solidFill>
        <a:latin typeface="Gulim" pitchFamily="34" charset="-127"/>
        <a:ea typeface="Gulim" pitchFamily="34" charset="-127"/>
        <a:cs typeface="+mn-cs"/>
      </a:defRPr>
    </a:lvl3pPr>
    <a:lvl4pPr marL="1371600" algn="l" rtl="0" eaLnBrk="0" fontAlgn="base" latinLnBrk="1" hangingPunct="0">
      <a:spcBef>
        <a:spcPct val="30000"/>
      </a:spcBef>
      <a:spcAft>
        <a:spcPct val="0"/>
      </a:spcAft>
      <a:defRPr kumimoji="1" sz="1200" kern="1200">
        <a:solidFill>
          <a:schemeClr val="tx1"/>
        </a:solidFill>
        <a:latin typeface="Gulim" pitchFamily="34" charset="-127"/>
        <a:ea typeface="Gulim" pitchFamily="34" charset="-127"/>
        <a:cs typeface="+mn-cs"/>
      </a:defRPr>
    </a:lvl4pPr>
    <a:lvl5pPr marL="1828800" algn="l" rtl="0" eaLnBrk="0" fontAlgn="base" latinLnBrk="1" hangingPunct="0">
      <a:spcBef>
        <a:spcPct val="30000"/>
      </a:spcBef>
      <a:spcAft>
        <a:spcPct val="0"/>
      </a:spcAft>
      <a:defRPr kumimoji="1" sz="1200" kern="1200">
        <a:solidFill>
          <a:schemeClr val="tx1"/>
        </a:solidFill>
        <a:latin typeface="Gulim" pitchFamily="34" charset="-127"/>
        <a:ea typeface="Gulim" pitchFamily="34" charset="-127"/>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投影片圖像版面配置區 1"/>
          <p:cNvSpPr>
            <a:spLocks noGrp="1" noRot="1" noChangeAspect="1" noTextEdit="1"/>
          </p:cNvSpPr>
          <p:nvPr>
            <p:ph type="sldImg"/>
          </p:nvPr>
        </p:nvSpPr>
        <p:spPr>
          <a:ln/>
        </p:spPr>
      </p:sp>
      <p:sp>
        <p:nvSpPr>
          <p:cNvPr id="7171" name="備忘稿版面配置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smtClean="0"/>
          </a:p>
        </p:txBody>
      </p:sp>
      <p:sp>
        <p:nvSpPr>
          <p:cNvPr id="7172" name="投影片編號版面配置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spcBef>
                <a:spcPct val="30000"/>
              </a:spcBef>
              <a:defRPr kumimoji="1" sz="1200">
                <a:solidFill>
                  <a:schemeClr val="tx1"/>
                </a:solidFill>
                <a:latin typeface="Gulim" panose="020B0600000101010101" pitchFamily="34" charset="-127"/>
                <a:ea typeface="Gulim" panose="020B0600000101010101" pitchFamily="34" charset="-127"/>
              </a:defRPr>
            </a:lvl1pPr>
            <a:lvl2pPr marL="742950" indent="-285750" latinLnBrk="1">
              <a:spcBef>
                <a:spcPct val="30000"/>
              </a:spcBef>
              <a:defRPr kumimoji="1" sz="1200">
                <a:solidFill>
                  <a:schemeClr val="tx1"/>
                </a:solidFill>
                <a:latin typeface="Gulim" panose="020B0600000101010101" pitchFamily="34" charset="-127"/>
                <a:ea typeface="Gulim" panose="020B0600000101010101" pitchFamily="34" charset="-127"/>
              </a:defRPr>
            </a:lvl2pPr>
            <a:lvl3pPr marL="1143000" indent="-228600" latinLnBrk="1">
              <a:spcBef>
                <a:spcPct val="30000"/>
              </a:spcBef>
              <a:defRPr kumimoji="1" sz="1200">
                <a:solidFill>
                  <a:schemeClr val="tx1"/>
                </a:solidFill>
                <a:latin typeface="Gulim" panose="020B0600000101010101" pitchFamily="34" charset="-127"/>
                <a:ea typeface="Gulim" panose="020B0600000101010101" pitchFamily="34" charset="-127"/>
              </a:defRPr>
            </a:lvl3pPr>
            <a:lvl4pPr marL="1600200" indent="-228600" latinLnBrk="1">
              <a:spcBef>
                <a:spcPct val="30000"/>
              </a:spcBef>
              <a:defRPr kumimoji="1" sz="1200">
                <a:solidFill>
                  <a:schemeClr val="tx1"/>
                </a:solidFill>
                <a:latin typeface="Gulim" panose="020B0600000101010101" pitchFamily="34" charset="-127"/>
                <a:ea typeface="Gulim" panose="020B0600000101010101" pitchFamily="34" charset="-127"/>
              </a:defRPr>
            </a:lvl4pPr>
            <a:lvl5pPr marL="2057400" indent="-228600" latinLnBrk="1">
              <a:spcBef>
                <a:spcPct val="30000"/>
              </a:spcBef>
              <a:defRPr kumimoji="1" sz="1200">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30000"/>
              </a:spcBef>
              <a:spcAft>
                <a:spcPct val="0"/>
              </a:spcAft>
              <a:defRPr kumimoji="1" sz="1200">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30000"/>
              </a:spcBef>
              <a:spcAft>
                <a:spcPct val="0"/>
              </a:spcAft>
              <a:defRPr kumimoji="1" sz="1200">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30000"/>
              </a:spcBef>
              <a:spcAft>
                <a:spcPct val="0"/>
              </a:spcAft>
              <a:defRPr kumimoji="1" sz="1200">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30000"/>
              </a:spcBef>
              <a:spcAft>
                <a:spcPct val="0"/>
              </a:spcAft>
              <a:defRPr kumimoji="1" sz="1200">
                <a:solidFill>
                  <a:schemeClr val="tx1"/>
                </a:solidFill>
                <a:latin typeface="Gulim" panose="020B0600000101010101" pitchFamily="34" charset="-127"/>
                <a:ea typeface="Gulim" panose="020B0600000101010101" pitchFamily="34" charset="-127"/>
              </a:defRPr>
            </a:lvl9pPr>
          </a:lstStyle>
          <a:p>
            <a:pPr>
              <a:spcBef>
                <a:spcPct val="0"/>
              </a:spcBef>
            </a:pPr>
            <a:fld id="{E176F31F-4DF8-4525-81CE-3F3DB3A1D285}" type="slidenum">
              <a:rPr lang="en-US" altLang="ko-KR"/>
              <a:pPr>
                <a:spcBef>
                  <a:spcPct val="0"/>
                </a:spcBef>
              </a:pPr>
              <a:t>1</a:t>
            </a:fld>
            <a:endParaRPr lang="en-US" altLang="ko-KR"/>
          </a:p>
        </p:txBody>
      </p:sp>
    </p:spTree>
    <p:extLst>
      <p:ext uri="{BB962C8B-B14F-4D97-AF65-F5344CB8AC3E}">
        <p14:creationId xmlns:p14="http://schemas.microsoft.com/office/powerpoint/2010/main" val="57337075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tiff"/><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png"/><Relationship Id="rId10" Type="http://schemas.openxmlformats.org/officeDocument/2006/relationships/image" Target="../media/image11.tiff"/><Relationship Id="rId4" Type="http://schemas.openxmlformats.org/officeDocument/2006/relationships/image" Target="../media/image5.jpeg"/><Relationship Id="rId9" Type="http://schemas.openxmlformats.org/officeDocument/2006/relationships/image" Target="../media/image10.tif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pic>
        <p:nvPicPr>
          <p:cNvPr id="2" name="Picture 24" descr="re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53525"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5"/>
          <p:cNvSpPr>
            <a:spLocks noChangeArrowheads="1"/>
          </p:cNvSpPr>
          <p:nvPr userDrawn="1"/>
        </p:nvSpPr>
        <p:spPr bwMode="auto">
          <a:xfrm>
            <a:off x="0" y="3933825"/>
            <a:ext cx="9144000" cy="752475"/>
          </a:xfrm>
          <a:prstGeom prst="rect">
            <a:avLst/>
          </a:prstGeom>
          <a:solidFill>
            <a:srgbClr val="E8548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4" name="Rectangle 26"/>
          <p:cNvSpPr>
            <a:spLocks noChangeArrowheads="1"/>
          </p:cNvSpPr>
          <p:nvPr userDrawn="1"/>
        </p:nvSpPr>
        <p:spPr bwMode="auto">
          <a:xfrm>
            <a:off x="0" y="4652963"/>
            <a:ext cx="9153525" cy="712787"/>
          </a:xfrm>
          <a:prstGeom prst="rect">
            <a:avLst/>
          </a:prstGeom>
          <a:solidFill>
            <a:srgbClr val="F89CC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5" name="Rectangle 27"/>
          <p:cNvSpPr>
            <a:spLocks noChangeArrowheads="1"/>
          </p:cNvSpPr>
          <p:nvPr userDrawn="1"/>
        </p:nvSpPr>
        <p:spPr bwMode="auto">
          <a:xfrm>
            <a:off x="0" y="5364163"/>
            <a:ext cx="9153525" cy="512762"/>
          </a:xfrm>
          <a:prstGeom prst="rect">
            <a:avLst/>
          </a:prstGeom>
          <a:solidFill>
            <a:srgbClr val="FCDBE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6" name="Rectangle 28"/>
          <p:cNvSpPr>
            <a:spLocks noChangeArrowheads="1"/>
          </p:cNvSpPr>
          <p:nvPr userDrawn="1"/>
        </p:nvSpPr>
        <p:spPr bwMode="auto">
          <a:xfrm>
            <a:off x="0" y="5876925"/>
            <a:ext cx="9153525" cy="98107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7" name="Rectangle 29" descr="넓은 상향 대각선"/>
          <p:cNvSpPr>
            <a:spLocks noChangeArrowheads="1"/>
          </p:cNvSpPr>
          <p:nvPr userDrawn="1"/>
        </p:nvSpPr>
        <p:spPr bwMode="auto">
          <a:xfrm>
            <a:off x="0" y="2420938"/>
            <a:ext cx="9144000" cy="647700"/>
          </a:xfrm>
          <a:prstGeom prst="rect">
            <a:avLst/>
          </a:prstGeom>
          <a:pattFill prst="wdUpDiag">
            <a:fgClr>
              <a:srgbClr val="C41A53">
                <a:alpha val="50195"/>
              </a:srgbClr>
            </a:fgClr>
            <a:bgClr>
              <a:srgbClr val="800000">
                <a:alpha val="50195"/>
              </a:srgbClr>
            </a:bgClr>
          </a:patt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8" name="Rectangle 30"/>
          <p:cNvSpPr>
            <a:spLocks noChangeArrowheads="1"/>
          </p:cNvSpPr>
          <p:nvPr userDrawn="1"/>
        </p:nvSpPr>
        <p:spPr bwMode="auto">
          <a:xfrm>
            <a:off x="-9525" y="2420938"/>
            <a:ext cx="9153525" cy="647700"/>
          </a:xfrm>
          <a:prstGeom prst="rect">
            <a:avLst/>
          </a:prstGeom>
          <a:solidFill>
            <a:srgbClr val="000000">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9" name="Rectangle 31"/>
          <p:cNvSpPr>
            <a:spLocks noChangeArrowheads="1"/>
          </p:cNvSpPr>
          <p:nvPr userDrawn="1"/>
        </p:nvSpPr>
        <p:spPr bwMode="auto">
          <a:xfrm flipV="1">
            <a:off x="0" y="5229225"/>
            <a:ext cx="9144000" cy="144463"/>
          </a:xfrm>
          <a:prstGeom prst="rect">
            <a:avLst/>
          </a:prstGeom>
          <a:gradFill rotWithShape="1">
            <a:gsLst>
              <a:gs pos="0">
                <a:srgbClr val="000000">
                  <a:alpha val="20000"/>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0" name="Rectangle 32"/>
          <p:cNvSpPr>
            <a:spLocks noChangeArrowheads="1"/>
          </p:cNvSpPr>
          <p:nvPr userDrawn="1"/>
        </p:nvSpPr>
        <p:spPr bwMode="auto">
          <a:xfrm flipV="1">
            <a:off x="0" y="2852738"/>
            <a:ext cx="9144000" cy="215900"/>
          </a:xfrm>
          <a:prstGeom prst="rect">
            <a:avLst/>
          </a:prstGeom>
          <a:gradFill rotWithShape="1">
            <a:gsLst>
              <a:gs pos="0">
                <a:srgbClr val="000000">
                  <a:alpha val="39998"/>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1" name="Rectangle 33"/>
          <p:cNvSpPr>
            <a:spLocks noChangeArrowheads="1"/>
          </p:cNvSpPr>
          <p:nvPr userDrawn="1"/>
        </p:nvSpPr>
        <p:spPr bwMode="auto">
          <a:xfrm flipV="1">
            <a:off x="0" y="2276475"/>
            <a:ext cx="9144000" cy="144463"/>
          </a:xfrm>
          <a:prstGeom prst="rect">
            <a:avLst/>
          </a:prstGeom>
          <a:gradFill rotWithShape="1">
            <a:gsLst>
              <a:gs pos="0">
                <a:srgbClr val="000000">
                  <a:alpha val="39998"/>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2" name="Rectangle 34"/>
          <p:cNvSpPr>
            <a:spLocks noChangeArrowheads="1"/>
          </p:cNvSpPr>
          <p:nvPr userDrawn="1"/>
        </p:nvSpPr>
        <p:spPr bwMode="auto">
          <a:xfrm flipV="1">
            <a:off x="0" y="4437063"/>
            <a:ext cx="9144000" cy="215900"/>
          </a:xfrm>
          <a:prstGeom prst="rect">
            <a:avLst/>
          </a:prstGeom>
          <a:gradFill rotWithShape="1">
            <a:gsLst>
              <a:gs pos="0">
                <a:srgbClr val="000000">
                  <a:alpha val="20000"/>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3" name="Rectangle 35"/>
          <p:cNvSpPr>
            <a:spLocks noChangeArrowheads="1"/>
          </p:cNvSpPr>
          <p:nvPr userDrawn="1"/>
        </p:nvSpPr>
        <p:spPr bwMode="auto">
          <a:xfrm flipV="1">
            <a:off x="0" y="5734050"/>
            <a:ext cx="9144000" cy="144463"/>
          </a:xfrm>
          <a:prstGeom prst="rect">
            <a:avLst/>
          </a:prstGeom>
          <a:gradFill rotWithShape="1">
            <a:gsLst>
              <a:gs pos="0">
                <a:srgbClr val="000000">
                  <a:alpha val="20000"/>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4" name="Rectangle 36"/>
          <p:cNvSpPr>
            <a:spLocks noChangeArrowheads="1"/>
          </p:cNvSpPr>
          <p:nvPr userDrawn="1"/>
        </p:nvSpPr>
        <p:spPr bwMode="auto">
          <a:xfrm flipV="1">
            <a:off x="0" y="3500438"/>
            <a:ext cx="9144000" cy="360362"/>
          </a:xfrm>
          <a:prstGeom prst="rect">
            <a:avLst/>
          </a:prstGeom>
          <a:gradFill rotWithShape="1">
            <a:gsLst>
              <a:gs pos="0">
                <a:srgbClr val="000000">
                  <a:alpha val="20000"/>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5" name="Rectangle 37"/>
          <p:cNvSpPr>
            <a:spLocks noChangeArrowheads="1"/>
          </p:cNvSpPr>
          <p:nvPr userDrawn="1"/>
        </p:nvSpPr>
        <p:spPr bwMode="auto">
          <a:xfrm rot="10800000" flipV="1">
            <a:off x="0" y="3068638"/>
            <a:ext cx="9144000" cy="360362"/>
          </a:xfrm>
          <a:prstGeom prst="rect">
            <a:avLst/>
          </a:prstGeom>
          <a:gradFill rotWithShape="1">
            <a:gsLst>
              <a:gs pos="0">
                <a:srgbClr val="000000">
                  <a:alpha val="29999"/>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6" name="Rectangle 38"/>
          <p:cNvSpPr>
            <a:spLocks noChangeArrowheads="1"/>
          </p:cNvSpPr>
          <p:nvPr userDrawn="1"/>
        </p:nvSpPr>
        <p:spPr bwMode="auto">
          <a:xfrm flipV="1">
            <a:off x="-7938" y="3870325"/>
            <a:ext cx="9144001" cy="71438"/>
          </a:xfrm>
          <a:prstGeom prst="rect">
            <a:avLst/>
          </a:prstGeom>
          <a:gradFill rotWithShape="1">
            <a:gsLst>
              <a:gs pos="0">
                <a:srgbClr val="000000">
                  <a:alpha val="20000"/>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7" name="Rectangle 39"/>
          <p:cNvSpPr>
            <a:spLocks noChangeArrowheads="1"/>
          </p:cNvSpPr>
          <p:nvPr userDrawn="1"/>
        </p:nvSpPr>
        <p:spPr bwMode="auto">
          <a:xfrm flipV="1">
            <a:off x="0" y="2420938"/>
            <a:ext cx="9144000" cy="71437"/>
          </a:xfrm>
          <a:prstGeom prst="rect">
            <a:avLst/>
          </a:prstGeom>
          <a:gradFill rotWithShape="1">
            <a:gsLst>
              <a:gs pos="0">
                <a:srgbClr val="000000">
                  <a:alpha val="20000"/>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pic>
        <p:nvPicPr>
          <p:cNvPr id="18" name="Picture 46" descr="G:\DATA_F（F：）\yfyang\圖片\相片\28260029.jpg"/>
          <p:cNvPicPr>
            <a:picLocks noChangeAspect="1" noChangeArrowheads="1"/>
          </p:cNvPicPr>
          <p:nvPr userDrawn="1"/>
        </p:nvPicPr>
        <p:blipFill>
          <a:blip r:embed="rId3" cstate="screen">
            <a:extLst>
              <a:ext uri="{28A0092B-C50C-407E-A947-70E740481C1C}">
                <a14:useLocalDpi xmlns:a14="http://schemas.microsoft.com/office/drawing/2010/main" val="0"/>
              </a:ext>
            </a:extLst>
          </a:blip>
          <a:srcRect/>
          <a:stretch>
            <a:fillRect/>
          </a:stretch>
        </p:blipFill>
        <p:spPr bwMode="auto">
          <a:xfrm>
            <a:off x="1451646" y="3058732"/>
            <a:ext cx="1334054" cy="870334"/>
          </a:xfrm>
          <a:prstGeom prst="roundRect">
            <a:avLst/>
          </a:prstGeom>
          <a:noFill/>
          <a:ln w="28575">
            <a:noFill/>
          </a:ln>
        </p:spPr>
      </p:pic>
      <p:pic>
        <p:nvPicPr>
          <p:cNvPr id="19" name="Picture 47" descr="G:\DATA_F（F：）\yfyang\圖片\相片\DSC_0001.JPG"/>
          <p:cNvPicPr>
            <a:picLocks noChangeAspect="1" noChangeArrowheads="1"/>
          </p:cNvPicPr>
          <p:nvPr userDrawn="1"/>
        </p:nvPicPr>
        <p:blipFill>
          <a:blip r:embed="rId4" cstate="screen">
            <a:extLst>
              <a:ext uri="{28A0092B-C50C-407E-A947-70E740481C1C}">
                <a14:useLocalDpi xmlns:a14="http://schemas.microsoft.com/office/drawing/2010/main" val="0"/>
              </a:ext>
            </a:extLst>
          </a:blip>
          <a:srcRect/>
          <a:stretch>
            <a:fillRect/>
          </a:stretch>
        </p:blipFill>
        <p:spPr bwMode="auto">
          <a:xfrm>
            <a:off x="4094852" y="3061168"/>
            <a:ext cx="1305237" cy="867898"/>
          </a:xfrm>
          <a:prstGeom prst="roundRect">
            <a:avLst/>
          </a:prstGeom>
          <a:noFill/>
          <a:ln w="28575">
            <a:noFill/>
          </a:ln>
        </p:spPr>
      </p:pic>
      <p:pic>
        <p:nvPicPr>
          <p:cNvPr id="20" name="Picture 48" descr="G:\DATA_F（F：）\yfyang\圖片\相片\DSC_0971_第一公墓.png"/>
          <p:cNvPicPr>
            <a:picLocks noChangeAspect="1" noChangeArrowheads="1"/>
          </p:cNvPicPr>
          <p:nvPr userDrawn="1"/>
        </p:nvPicPr>
        <p:blipFill>
          <a:blip r:embed="rId5" cstate="screen">
            <a:extLst>
              <a:ext uri="{28A0092B-C50C-407E-A947-70E740481C1C}">
                <a14:useLocalDpi xmlns:a14="http://schemas.microsoft.com/office/drawing/2010/main" val="0"/>
              </a:ext>
            </a:extLst>
          </a:blip>
          <a:srcRect/>
          <a:stretch>
            <a:fillRect/>
          </a:stretch>
        </p:blipFill>
        <p:spPr bwMode="auto">
          <a:xfrm>
            <a:off x="2760582" y="3058652"/>
            <a:ext cx="1334270" cy="869153"/>
          </a:xfrm>
          <a:prstGeom prst="roundRect">
            <a:avLst/>
          </a:prstGeom>
          <a:noFill/>
          <a:ln w="28575">
            <a:noFill/>
          </a:ln>
        </p:spPr>
      </p:pic>
      <p:pic>
        <p:nvPicPr>
          <p:cNvPr id="21" name="Picture 49" descr="G:\DATA_F（F：）\yfyang\圖片\Arthur's\P1000880.JPG"/>
          <p:cNvPicPr>
            <a:picLocks noChangeAspect="1" noChangeArrowheads="1"/>
          </p:cNvPicPr>
          <p:nvPr userDrawn="1"/>
        </p:nvPicPr>
        <p:blipFill>
          <a:blip r:embed="rId6" cstate="screen">
            <a:extLst>
              <a:ext uri="{28A0092B-C50C-407E-A947-70E740481C1C}">
                <a14:useLocalDpi xmlns:a14="http://schemas.microsoft.com/office/drawing/2010/main" val="0"/>
              </a:ext>
            </a:extLst>
          </a:blip>
          <a:srcRect/>
          <a:stretch>
            <a:fillRect/>
          </a:stretch>
        </p:blipFill>
        <p:spPr bwMode="auto">
          <a:xfrm>
            <a:off x="5380736" y="3058532"/>
            <a:ext cx="1285884" cy="867349"/>
          </a:xfrm>
          <a:prstGeom prst="roundRect">
            <a:avLst/>
          </a:prstGeom>
          <a:noFill/>
          <a:ln w="28575">
            <a:noFill/>
          </a:ln>
        </p:spPr>
      </p:pic>
      <p:pic>
        <p:nvPicPr>
          <p:cNvPr id="22" name="Picture 2" descr="H:\影像資料\1 圖樣資料庫\CCU\校訓章\質樸堅毅章_銀_立體.pn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885113" y="188913"/>
            <a:ext cx="10001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51" descr="G:\DATA_F（F：）\yfyang\校長室\大學校長會議\photo\Photo Libraries\new\D2X_6433 - Version 2.tif"/>
          <p:cNvPicPr>
            <a:picLocks noChangeAspect="1" noChangeArrowheads="1"/>
          </p:cNvPicPr>
          <p:nvPr userDrawn="1"/>
        </p:nvPicPr>
        <p:blipFill>
          <a:blip r:embed="rId8" cstate="screen">
            <a:extLst>
              <a:ext uri="{28A0092B-C50C-407E-A947-70E740481C1C}">
                <a14:useLocalDpi xmlns:a14="http://schemas.microsoft.com/office/drawing/2010/main" val="0"/>
              </a:ext>
            </a:extLst>
          </a:blip>
          <a:srcRect/>
          <a:stretch>
            <a:fillRect/>
          </a:stretch>
        </p:blipFill>
        <p:spPr bwMode="auto">
          <a:xfrm>
            <a:off x="6666620" y="3071810"/>
            <a:ext cx="1071570" cy="857256"/>
          </a:xfrm>
          <a:prstGeom prst="roundRect">
            <a:avLst/>
          </a:prstGeom>
          <a:noFill/>
        </p:spPr>
      </p:pic>
      <p:pic>
        <p:nvPicPr>
          <p:cNvPr id="24" name="Picture 52" descr="G:\DATA_F（F：）\yfyang\校長室\大學校長會議\photo\Photo Libraries\new\DSC_3830.tif"/>
          <p:cNvPicPr>
            <a:picLocks noChangeAspect="1" noChangeArrowheads="1"/>
          </p:cNvPicPr>
          <p:nvPr userDrawn="1"/>
        </p:nvPicPr>
        <p:blipFill>
          <a:blip r:embed="rId9" cstate="screen">
            <a:extLst>
              <a:ext uri="{28A0092B-C50C-407E-A947-70E740481C1C}">
                <a14:useLocalDpi xmlns:a14="http://schemas.microsoft.com/office/drawing/2010/main" val="0"/>
              </a:ext>
            </a:extLst>
          </a:blip>
          <a:srcRect/>
          <a:stretch>
            <a:fillRect/>
          </a:stretch>
        </p:blipFill>
        <p:spPr bwMode="auto">
          <a:xfrm>
            <a:off x="7738190" y="3071810"/>
            <a:ext cx="1262966" cy="839790"/>
          </a:xfrm>
          <a:prstGeom prst="roundRect">
            <a:avLst/>
          </a:prstGeom>
          <a:noFill/>
        </p:spPr>
      </p:pic>
      <p:pic>
        <p:nvPicPr>
          <p:cNvPr id="25" name="Picture 53" descr="G:\DATA_F（F：）\yfyang\校長室\大學校長會議\photo\Photo Libraries\D2X_4985 - Version 2.tiff"/>
          <p:cNvPicPr>
            <a:picLocks noChangeAspect="1" noChangeArrowheads="1"/>
          </p:cNvPicPr>
          <p:nvPr userDrawn="1"/>
        </p:nvPicPr>
        <p:blipFill>
          <a:blip r:embed="rId10" cstate="screen">
            <a:extLst>
              <a:ext uri="{28A0092B-C50C-407E-A947-70E740481C1C}">
                <a14:useLocalDpi xmlns:a14="http://schemas.microsoft.com/office/drawing/2010/main" val="0"/>
              </a:ext>
            </a:extLst>
          </a:blip>
          <a:srcRect/>
          <a:stretch>
            <a:fillRect/>
          </a:stretch>
        </p:blipFill>
        <p:spPr bwMode="auto">
          <a:xfrm>
            <a:off x="165762" y="3071810"/>
            <a:ext cx="1285884" cy="854057"/>
          </a:xfrm>
          <a:prstGeom prst="roundRect">
            <a:avLst/>
          </a:prstGeom>
          <a:noFill/>
        </p:spPr>
      </p:pic>
      <p:sp>
        <p:nvSpPr>
          <p:cNvPr id="26" name="Rectangle 2"/>
          <p:cNvSpPr>
            <a:spLocks noGrp="1" noChangeArrowheads="1"/>
          </p:cNvSpPr>
          <p:nvPr>
            <p:ph type="sldNum" sz="quarter" idx="10"/>
          </p:nvPr>
        </p:nvSpPr>
        <p:spPr>
          <a:xfrm>
            <a:off x="4379913" y="6648450"/>
            <a:ext cx="685800" cy="214313"/>
          </a:xfrm>
        </p:spPr>
        <p:txBody>
          <a:bodyPr anchorCtr="0"/>
          <a:lstStyle>
            <a:lvl1pPr>
              <a:defRPr sz="800" smtClean="0">
                <a:latin typeface="Gulim" panose="020B0600000101010101" pitchFamily="34" charset="-127"/>
                <a:ea typeface="Gulim" panose="020B0600000101010101" pitchFamily="34" charset="-127"/>
              </a:defRPr>
            </a:lvl1pPr>
          </a:lstStyle>
          <a:p>
            <a:pPr>
              <a:defRPr/>
            </a:pPr>
            <a:fld id="{4706DF58-5DA0-4395-A847-AAC67732D159}" type="slidenum">
              <a:rPr lang="en-US" altLang="ko-KR"/>
              <a:pPr>
                <a:defRPr/>
              </a:pPr>
              <a:t>‹#›</a:t>
            </a:fld>
            <a:endParaRPr lang="en-US" altLang="ko-KR"/>
          </a:p>
        </p:txBody>
      </p:sp>
    </p:spTree>
    <p:extLst>
      <p:ext uri="{BB962C8B-B14F-4D97-AF65-F5344CB8AC3E}">
        <p14:creationId xmlns:p14="http://schemas.microsoft.com/office/powerpoint/2010/main" val="9366096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a:prstGeom prst="rect">
            <a:avLst/>
          </a:prstGeom>
        </p:spPr>
        <p:txBody>
          <a:bodyPr/>
          <a:lstStyle>
            <a:lvl1pPr>
              <a:defRPr sz="3200" b="0">
                <a:latin typeface="華康儷金黑" pitchFamily="49" charset="-120"/>
                <a:ea typeface="華康儷金黑" pitchFamily="49" charset="-120"/>
              </a:defRPr>
            </a:lvl1p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1600200"/>
            <a:ext cx="8229600" cy="4525963"/>
          </a:xfrm>
          <a:prstGeom prst="rect">
            <a:avLst/>
          </a:prstGeom>
        </p:spPr>
        <p:txBody>
          <a:bodyPr vert="eaVert"/>
          <a:lstStyle>
            <a:lvl1pPr>
              <a:defRPr>
                <a:solidFill>
                  <a:schemeClr val="tx1">
                    <a:lumMod val="75000"/>
                    <a:lumOff val="25000"/>
                  </a:schemeClr>
                </a:solidFill>
                <a:latin typeface="華康儷金黑" pitchFamily="49" charset="-120"/>
                <a:ea typeface="華康儷金黑" pitchFamily="49" charset="-120"/>
              </a:defRPr>
            </a:lvl1pPr>
            <a:lvl2pPr>
              <a:defRPr>
                <a:solidFill>
                  <a:schemeClr val="tx1">
                    <a:lumMod val="75000"/>
                    <a:lumOff val="25000"/>
                  </a:schemeClr>
                </a:solidFill>
                <a:latin typeface="華康儷金黑" pitchFamily="49" charset="-120"/>
                <a:ea typeface="華康儷金黑" pitchFamily="49" charset="-120"/>
              </a:defRPr>
            </a:lvl2pPr>
            <a:lvl3pPr>
              <a:defRPr>
                <a:solidFill>
                  <a:schemeClr val="tx1">
                    <a:lumMod val="75000"/>
                    <a:lumOff val="25000"/>
                  </a:schemeClr>
                </a:solidFill>
                <a:latin typeface="華康儷金黑" pitchFamily="49" charset="-120"/>
                <a:ea typeface="華康儷金黑" pitchFamily="49" charset="-120"/>
              </a:defRPr>
            </a:lvl3pPr>
            <a:lvl4pPr>
              <a:defRPr>
                <a:solidFill>
                  <a:schemeClr val="tx1">
                    <a:lumMod val="75000"/>
                    <a:lumOff val="25000"/>
                  </a:schemeClr>
                </a:solidFill>
                <a:latin typeface="華康儷金黑" pitchFamily="49" charset="-120"/>
                <a:ea typeface="華康儷金黑" pitchFamily="49" charset="-120"/>
              </a:defRPr>
            </a:lvl4pPr>
            <a:lvl5pPr>
              <a:defRPr>
                <a:solidFill>
                  <a:schemeClr val="tx1">
                    <a:lumMod val="75000"/>
                    <a:lumOff val="25000"/>
                  </a:schemeClr>
                </a:solidFill>
                <a:latin typeface="華康儷金黑" pitchFamily="49" charset="-120"/>
                <a:ea typeface="華康儷金黑" pitchFamily="49"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3"/>
          <p:cNvSpPr>
            <a:spLocks noGrp="1" noChangeArrowheads="1"/>
          </p:cNvSpPr>
          <p:nvPr>
            <p:ph type="sldNum" sz="quarter" idx="10"/>
          </p:nvPr>
        </p:nvSpPr>
        <p:spPr>
          <a:ln/>
        </p:spPr>
        <p:txBody>
          <a:bodyPr/>
          <a:lstStyle>
            <a:lvl1pPr>
              <a:defRPr/>
            </a:lvl1pPr>
          </a:lstStyle>
          <a:p>
            <a:pPr>
              <a:defRPr/>
            </a:pPr>
            <a:fld id="{76ACE31C-3AA3-4653-9416-010744A77A35}" type="slidenum">
              <a:rPr lang="en-US" altLang="ko-KR"/>
              <a:pPr>
                <a:defRPr/>
              </a:pPr>
              <a:t>‹#›</a:t>
            </a:fld>
            <a:endParaRPr lang="en-US" altLang="ko-KR"/>
          </a:p>
        </p:txBody>
      </p:sp>
    </p:spTree>
    <p:extLst>
      <p:ext uri="{BB962C8B-B14F-4D97-AF65-F5344CB8AC3E}">
        <p14:creationId xmlns:p14="http://schemas.microsoft.com/office/powerpoint/2010/main" val="3480838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a:prstGeom prst="rect">
            <a:avLst/>
          </a:prstGeom>
        </p:spPr>
        <p:txBody>
          <a:bodyPr vert="eaVert"/>
          <a:lstStyle>
            <a:lvl1pPr>
              <a:defRPr>
                <a:latin typeface="華康儷金黑" pitchFamily="49" charset="-120"/>
                <a:ea typeface="華康儷金黑" pitchFamily="49" charset="-120"/>
              </a:defRPr>
            </a:lvl1p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a:prstGeom prst="rect">
            <a:avLst/>
          </a:prstGeom>
        </p:spPr>
        <p:txBody>
          <a:bodyPr vert="eaVert"/>
          <a:lstStyle>
            <a:lvl1pPr>
              <a:defRPr>
                <a:latin typeface="華康儷金黑" pitchFamily="49" charset="-120"/>
                <a:ea typeface="華康儷金黑" pitchFamily="49" charset="-120"/>
              </a:defRPr>
            </a:lvl1pPr>
            <a:lvl2pPr>
              <a:defRPr>
                <a:latin typeface="華康儷金黑" pitchFamily="49" charset="-120"/>
                <a:ea typeface="華康儷金黑" pitchFamily="49" charset="-120"/>
              </a:defRPr>
            </a:lvl2pPr>
            <a:lvl3pPr>
              <a:defRPr>
                <a:latin typeface="華康儷金黑" pitchFamily="49" charset="-120"/>
                <a:ea typeface="華康儷金黑" pitchFamily="49" charset="-120"/>
              </a:defRPr>
            </a:lvl3pPr>
            <a:lvl4pPr>
              <a:defRPr>
                <a:latin typeface="華康儷金黑" pitchFamily="49" charset="-120"/>
                <a:ea typeface="華康儷金黑" pitchFamily="49" charset="-120"/>
              </a:defRPr>
            </a:lvl4pPr>
            <a:lvl5pPr>
              <a:defRPr>
                <a:latin typeface="華康儷金黑" pitchFamily="49" charset="-120"/>
                <a:ea typeface="華康儷金黑" pitchFamily="49"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3"/>
          <p:cNvSpPr>
            <a:spLocks noGrp="1" noChangeArrowheads="1"/>
          </p:cNvSpPr>
          <p:nvPr>
            <p:ph type="sldNum" sz="quarter" idx="10"/>
          </p:nvPr>
        </p:nvSpPr>
        <p:spPr>
          <a:ln/>
        </p:spPr>
        <p:txBody>
          <a:bodyPr/>
          <a:lstStyle>
            <a:lvl1pPr>
              <a:defRPr/>
            </a:lvl1pPr>
          </a:lstStyle>
          <a:p>
            <a:pPr>
              <a:defRPr/>
            </a:pPr>
            <a:fld id="{429C4435-59F4-4C74-BCE6-46EDE91974DA}" type="slidenum">
              <a:rPr lang="en-US" altLang="ko-KR"/>
              <a:pPr>
                <a:defRPr/>
              </a:pPr>
              <a:t>‹#›</a:t>
            </a:fld>
            <a:endParaRPr lang="en-US" altLang="ko-KR"/>
          </a:p>
        </p:txBody>
      </p:sp>
    </p:spTree>
    <p:extLst>
      <p:ext uri="{BB962C8B-B14F-4D97-AF65-F5344CB8AC3E}">
        <p14:creationId xmlns:p14="http://schemas.microsoft.com/office/powerpoint/2010/main" val="538903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reserve="1">
  <p:cSld name="標題，文字及圖表">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a:prstGeom prst="rect">
            <a:avLst/>
          </a:prstGeom>
        </p:spPr>
        <p:txBody>
          <a:bodyPr/>
          <a:lstStyle>
            <a:lvl1pPr>
              <a:defRPr sz="3200" b="0">
                <a:latin typeface="華康儷金黑" pitchFamily="49" charset="-120"/>
                <a:ea typeface="華康儷金黑" pitchFamily="49" charset="-120"/>
              </a:defRPr>
            </a:lvl1pPr>
          </a:lstStyle>
          <a:p>
            <a:r>
              <a:rPr lang="zh-TW" altLang="en-US" dirty="0" smtClean="0"/>
              <a:t>按一下以編輯母片標題樣式</a:t>
            </a:r>
            <a:endParaRPr lang="zh-TW" altLang="en-US" dirty="0"/>
          </a:p>
        </p:txBody>
      </p:sp>
      <p:sp>
        <p:nvSpPr>
          <p:cNvPr id="3" name="文字版面配置區 2"/>
          <p:cNvSpPr>
            <a:spLocks noGrp="1"/>
          </p:cNvSpPr>
          <p:nvPr>
            <p:ph type="body" sz="half" idx="1"/>
          </p:nvPr>
        </p:nvSpPr>
        <p:spPr>
          <a:xfrm>
            <a:off x="457200" y="1600200"/>
            <a:ext cx="4038600" cy="4525963"/>
          </a:xfrm>
          <a:prstGeom prst="rect">
            <a:avLst/>
          </a:prstGeom>
        </p:spPr>
        <p:txBody>
          <a:bodyPr/>
          <a:lstStyle>
            <a:lvl1pPr>
              <a:buClr>
                <a:srgbClr val="842854"/>
              </a:buClr>
              <a:buSzPct val="100000"/>
              <a:buFont typeface="Wingdings" pitchFamily="2" charset="2"/>
              <a:buChar char="n"/>
              <a:defRPr sz="1800">
                <a:solidFill>
                  <a:schemeClr val="tx1">
                    <a:lumMod val="75000"/>
                    <a:lumOff val="25000"/>
                  </a:schemeClr>
                </a:solidFill>
                <a:latin typeface="Arial" pitchFamily="34" charset="0"/>
                <a:ea typeface="華康儷金黑" pitchFamily="49" charset="-120"/>
                <a:cs typeface="Arial" pitchFamily="34" charset="0"/>
              </a:defRPr>
            </a:lvl1pPr>
            <a:lvl2pPr>
              <a:defRPr sz="1800">
                <a:solidFill>
                  <a:schemeClr val="tx1">
                    <a:lumMod val="75000"/>
                    <a:lumOff val="25000"/>
                  </a:schemeClr>
                </a:solidFill>
                <a:latin typeface="Arial" pitchFamily="34" charset="0"/>
                <a:ea typeface="華康儷金黑" pitchFamily="49" charset="-120"/>
                <a:cs typeface="Arial" pitchFamily="34" charset="0"/>
              </a:defRPr>
            </a:lvl2pPr>
            <a:lvl3pPr>
              <a:defRPr sz="1800">
                <a:solidFill>
                  <a:schemeClr val="tx1">
                    <a:lumMod val="75000"/>
                    <a:lumOff val="25000"/>
                  </a:schemeClr>
                </a:solidFill>
                <a:latin typeface="Arial" pitchFamily="34" charset="0"/>
                <a:ea typeface="華康儷金黑" pitchFamily="49" charset="-120"/>
                <a:cs typeface="Arial" pitchFamily="34" charset="0"/>
              </a:defRPr>
            </a:lvl3pPr>
            <a:lvl4pPr>
              <a:defRPr sz="1800">
                <a:solidFill>
                  <a:schemeClr val="tx1">
                    <a:lumMod val="75000"/>
                    <a:lumOff val="25000"/>
                  </a:schemeClr>
                </a:solidFill>
                <a:latin typeface="Arial" pitchFamily="34" charset="0"/>
                <a:ea typeface="華康儷金黑" pitchFamily="49" charset="-120"/>
                <a:cs typeface="Arial" pitchFamily="34" charset="0"/>
              </a:defRPr>
            </a:lvl4pPr>
            <a:lvl5pPr>
              <a:defRPr sz="1800">
                <a:solidFill>
                  <a:schemeClr val="tx1">
                    <a:lumMod val="75000"/>
                    <a:lumOff val="25000"/>
                  </a:schemeClr>
                </a:solidFill>
                <a:latin typeface="Arial" pitchFamily="34" charset="0"/>
                <a:ea typeface="華康儷金黑" pitchFamily="49" charset="-120"/>
                <a:cs typeface="Arial" pitchFamily="34" charset="0"/>
              </a:defRPr>
            </a:lvl5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圖表版面配置區 3"/>
          <p:cNvSpPr>
            <a:spLocks noGrp="1"/>
          </p:cNvSpPr>
          <p:nvPr>
            <p:ph type="chart" sz="half" idx="2"/>
          </p:nvPr>
        </p:nvSpPr>
        <p:spPr>
          <a:xfrm>
            <a:off x="4648200" y="1600200"/>
            <a:ext cx="4038600" cy="4525963"/>
          </a:xfrm>
          <a:prstGeom prst="rect">
            <a:avLst/>
          </a:prstGeom>
        </p:spPr>
        <p:txBody>
          <a:bodyPr/>
          <a:lstStyle>
            <a:lvl1pPr>
              <a:defRPr>
                <a:latin typeface="華康儷金黑" pitchFamily="49" charset="-120"/>
                <a:ea typeface="華康儷金黑" pitchFamily="49" charset="-120"/>
              </a:defRPr>
            </a:lvl1pPr>
          </a:lstStyle>
          <a:p>
            <a:pPr lvl="0"/>
            <a:endParaRPr lang="zh-TW" altLang="en-US" noProof="0" smtClean="0"/>
          </a:p>
        </p:txBody>
      </p:sp>
      <p:sp>
        <p:nvSpPr>
          <p:cNvPr id="5" name="Rectangle 3"/>
          <p:cNvSpPr>
            <a:spLocks noGrp="1" noChangeArrowheads="1"/>
          </p:cNvSpPr>
          <p:nvPr>
            <p:ph type="sldNum" sz="quarter" idx="10"/>
          </p:nvPr>
        </p:nvSpPr>
        <p:spPr>
          <a:ln/>
        </p:spPr>
        <p:txBody>
          <a:bodyPr/>
          <a:lstStyle>
            <a:lvl1pPr>
              <a:defRPr/>
            </a:lvl1pPr>
          </a:lstStyle>
          <a:p>
            <a:pPr>
              <a:defRPr/>
            </a:pPr>
            <a:fld id="{54E90C54-DEDB-4E1B-9BE0-E6CF8824B2E3}" type="slidenum">
              <a:rPr lang="en-US" altLang="ko-KR"/>
              <a:pPr>
                <a:defRPr/>
              </a:pPr>
              <a:t>‹#›</a:t>
            </a:fld>
            <a:endParaRPr lang="en-US" altLang="ko-KR"/>
          </a:p>
        </p:txBody>
      </p:sp>
    </p:spTree>
    <p:extLst>
      <p:ext uri="{BB962C8B-B14F-4D97-AF65-F5344CB8AC3E}">
        <p14:creationId xmlns:p14="http://schemas.microsoft.com/office/powerpoint/2010/main" val="216402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a:prstGeom prst="rect">
            <a:avLst/>
          </a:prstGeom>
        </p:spPr>
        <p:txBody>
          <a:bodyPr/>
          <a:lstStyle>
            <a:lvl1pPr>
              <a:defRPr sz="3200" b="0">
                <a:latin typeface="Arial" pitchFamily="34" charset="0"/>
                <a:ea typeface="華康儷金黑" pitchFamily="49" charset="-120"/>
                <a:cs typeface="Arial" pitchFamily="34" charset="0"/>
              </a:defRPr>
            </a:lvl1pPr>
          </a:lstStyle>
          <a:p>
            <a:r>
              <a:rPr lang="zh-TW" altLang="en-US" dirty="0" smtClean="0"/>
              <a:t>按一下以編輯母片標題樣式</a:t>
            </a:r>
            <a:endParaRPr lang="zh-TW" altLang="en-US" dirty="0"/>
          </a:p>
        </p:txBody>
      </p:sp>
      <p:sp>
        <p:nvSpPr>
          <p:cNvPr id="3" name="內容版面配置區 2"/>
          <p:cNvSpPr>
            <a:spLocks noGrp="1"/>
          </p:cNvSpPr>
          <p:nvPr>
            <p:ph idx="1"/>
          </p:nvPr>
        </p:nvSpPr>
        <p:spPr>
          <a:xfrm>
            <a:off x="457200" y="1600200"/>
            <a:ext cx="8229600" cy="4525963"/>
          </a:xfrm>
          <a:prstGeom prst="rect">
            <a:avLst/>
          </a:prstGeom>
        </p:spPr>
        <p:txBody>
          <a:bodyPr/>
          <a:lstStyle>
            <a:lvl1pPr>
              <a:buClr>
                <a:srgbClr val="842854"/>
              </a:buClr>
              <a:buSzPct val="100000"/>
              <a:buFont typeface="Wingdings" pitchFamily="2" charset="2"/>
              <a:buChar char="n"/>
              <a:defRPr>
                <a:solidFill>
                  <a:schemeClr val="tx1">
                    <a:lumMod val="75000"/>
                    <a:lumOff val="25000"/>
                  </a:schemeClr>
                </a:solidFill>
                <a:latin typeface="Arial" pitchFamily="34" charset="0"/>
                <a:ea typeface="華康儷金黑" pitchFamily="49" charset="-120"/>
                <a:cs typeface="Arial" pitchFamily="34" charset="0"/>
              </a:defRPr>
            </a:lvl1pPr>
            <a:lvl2pPr>
              <a:defRPr>
                <a:solidFill>
                  <a:schemeClr val="tx1">
                    <a:lumMod val="75000"/>
                    <a:lumOff val="25000"/>
                  </a:schemeClr>
                </a:solidFill>
                <a:latin typeface="Arial" pitchFamily="34" charset="0"/>
                <a:ea typeface="華康儷金黑" pitchFamily="49" charset="-120"/>
                <a:cs typeface="Arial" pitchFamily="34" charset="0"/>
              </a:defRPr>
            </a:lvl2pPr>
            <a:lvl3pPr>
              <a:defRPr>
                <a:solidFill>
                  <a:schemeClr val="tx1">
                    <a:lumMod val="75000"/>
                    <a:lumOff val="25000"/>
                  </a:schemeClr>
                </a:solidFill>
                <a:latin typeface="Arial" pitchFamily="34" charset="0"/>
                <a:ea typeface="華康儷金黑" pitchFamily="49" charset="-120"/>
                <a:cs typeface="Arial" pitchFamily="34" charset="0"/>
              </a:defRPr>
            </a:lvl3pPr>
            <a:lvl4pPr>
              <a:defRPr>
                <a:solidFill>
                  <a:schemeClr val="tx1">
                    <a:lumMod val="75000"/>
                    <a:lumOff val="25000"/>
                  </a:schemeClr>
                </a:solidFill>
                <a:latin typeface="Arial" pitchFamily="34" charset="0"/>
                <a:ea typeface="華康儷金黑" pitchFamily="49" charset="-120"/>
                <a:cs typeface="Arial" pitchFamily="34" charset="0"/>
              </a:defRPr>
            </a:lvl4pPr>
            <a:lvl5pPr>
              <a:defRPr>
                <a:solidFill>
                  <a:schemeClr val="tx1">
                    <a:lumMod val="75000"/>
                    <a:lumOff val="25000"/>
                  </a:schemeClr>
                </a:solidFill>
                <a:latin typeface="Arial" pitchFamily="34" charset="0"/>
                <a:ea typeface="華康儷金黑" pitchFamily="49" charset="-120"/>
                <a:cs typeface="Arial" pitchFamily="34" charset="0"/>
              </a:defRPr>
            </a:lvl5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投影片編號版面配置區 3"/>
          <p:cNvSpPr>
            <a:spLocks noGrp="1"/>
          </p:cNvSpPr>
          <p:nvPr>
            <p:ph type="sldNum" sz="quarter" idx="10"/>
          </p:nvPr>
        </p:nvSpPr>
        <p:spPr/>
        <p:txBody>
          <a:bodyPr/>
          <a:lstStyle>
            <a:lvl1pPr>
              <a:defRPr smtClean="0">
                <a:ea typeface="華康儷金黑" panose="020B0809000000000000" pitchFamily="49" charset="-120"/>
              </a:defRPr>
            </a:lvl1pPr>
          </a:lstStyle>
          <a:p>
            <a:pPr>
              <a:defRPr/>
            </a:pPr>
            <a:fld id="{3DA412D5-33E5-4E34-A91B-D8311B53DE01}" type="slidenum">
              <a:rPr lang="en-US" altLang="ko-KR"/>
              <a:pPr>
                <a:defRPr/>
              </a:pPr>
              <a:t>‹#›</a:t>
            </a:fld>
            <a:endParaRPr lang="en-US" altLang="ko-KR"/>
          </a:p>
        </p:txBody>
      </p:sp>
    </p:spTree>
    <p:extLst>
      <p:ext uri="{BB962C8B-B14F-4D97-AF65-F5344CB8AC3E}">
        <p14:creationId xmlns:p14="http://schemas.microsoft.com/office/powerpoint/2010/main" val="1188908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a:prstGeom prst="rect">
            <a:avLst/>
          </a:prstGeom>
        </p:spPr>
        <p:txBody>
          <a:bodyPr anchor="t"/>
          <a:lstStyle>
            <a:lvl1pPr algn="l">
              <a:defRPr sz="4000" b="1" cap="all">
                <a:latin typeface="華康儷金黑" pitchFamily="49" charset="-120"/>
                <a:ea typeface="華康儷金黑" pitchFamily="49" charset="-120"/>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lumMod val="75000"/>
                    <a:lumOff val="25000"/>
                  </a:schemeClr>
                </a:solidFill>
                <a:latin typeface="華康儷金黑" pitchFamily="49" charset="-120"/>
                <a:ea typeface="華康儷金黑" pitchFamily="49" charset="-12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3"/>
          <p:cNvSpPr>
            <a:spLocks noGrp="1" noChangeArrowheads="1"/>
          </p:cNvSpPr>
          <p:nvPr>
            <p:ph type="sldNum" sz="quarter" idx="10"/>
          </p:nvPr>
        </p:nvSpPr>
        <p:spPr>
          <a:ln/>
        </p:spPr>
        <p:txBody>
          <a:bodyPr/>
          <a:lstStyle>
            <a:lvl1pPr>
              <a:defRPr/>
            </a:lvl1pPr>
          </a:lstStyle>
          <a:p>
            <a:pPr>
              <a:defRPr/>
            </a:pPr>
            <a:fld id="{E00BF3A9-C8B9-4C4B-BF86-0B92AA1177A2}" type="slidenum">
              <a:rPr lang="en-US" altLang="ko-KR"/>
              <a:pPr>
                <a:defRPr/>
              </a:pPr>
              <a:t>‹#›</a:t>
            </a:fld>
            <a:endParaRPr lang="en-US" altLang="ko-KR"/>
          </a:p>
        </p:txBody>
      </p:sp>
    </p:spTree>
    <p:extLst>
      <p:ext uri="{BB962C8B-B14F-4D97-AF65-F5344CB8AC3E}">
        <p14:creationId xmlns:p14="http://schemas.microsoft.com/office/powerpoint/2010/main" val="722403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a:prstGeom prst="rect">
            <a:avLst/>
          </a:prstGeom>
        </p:spPr>
        <p:txBody>
          <a:bodyPr/>
          <a:lstStyle>
            <a:lvl1pPr>
              <a:defRPr sz="3200" b="0">
                <a:latin typeface="Arial" pitchFamily="34" charset="0"/>
                <a:ea typeface="華康儷金黑" pitchFamily="49" charset="-120"/>
                <a:cs typeface="Arial" pitchFamily="34" charset="0"/>
              </a:defRPr>
            </a:lvl1p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a:prstGeom prst="rect">
            <a:avLst/>
          </a:prstGeom>
        </p:spPr>
        <p:txBody>
          <a:bodyPr/>
          <a:lstStyle>
            <a:lvl1pPr>
              <a:buClr>
                <a:srgbClr val="842854"/>
              </a:buClr>
              <a:buSzPct val="100000"/>
              <a:buFont typeface="Wingdings" pitchFamily="2" charset="2"/>
              <a:buChar char="n"/>
              <a:defRPr sz="1800">
                <a:solidFill>
                  <a:schemeClr val="tx1">
                    <a:lumMod val="75000"/>
                    <a:lumOff val="25000"/>
                  </a:schemeClr>
                </a:solidFill>
                <a:latin typeface="Arial" pitchFamily="34" charset="0"/>
                <a:ea typeface="華康儷金黑" pitchFamily="49" charset="-120"/>
                <a:cs typeface="Arial" pitchFamily="34" charset="0"/>
              </a:defRPr>
            </a:lvl1pPr>
            <a:lvl2pPr>
              <a:defRPr sz="1800">
                <a:solidFill>
                  <a:schemeClr val="tx1">
                    <a:lumMod val="75000"/>
                    <a:lumOff val="25000"/>
                  </a:schemeClr>
                </a:solidFill>
                <a:latin typeface="Arial" pitchFamily="34" charset="0"/>
                <a:ea typeface="華康儷金黑" pitchFamily="49" charset="-120"/>
                <a:cs typeface="Arial" pitchFamily="34" charset="0"/>
              </a:defRPr>
            </a:lvl2pPr>
            <a:lvl3pPr>
              <a:defRPr sz="1800">
                <a:solidFill>
                  <a:schemeClr val="tx1">
                    <a:lumMod val="75000"/>
                    <a:lumOff val="25000"/>
                  </a:schemeClr>
                </a:solidFill>
                <a:latin typeface="Arial" pitchFamily="34" charset="0"/>
                <a:ea typeface="華康儷金黑" pitchFamily="49" charset="-120"/>
                <a:cs typeface="Arial" pitchFamily="34" charset="0"/>
              </a:defRPr>
            </a:lvl3pPr>
            <a:lvl4pPr>
              <a:defRPr sz="1800">
                <a:solidFill>
                  <a:schemeClr val="tx1">
                    <a:lumMod val="75000"/>
                    <a:lumOff val="25000"/>
                  </a:schemeClr>
                </a:solidFill>
                <a:latin typeface="Arial" pitchFamily="34" charset="0"/>
                <a:ea typeface="華康儷金黑" pitchFamily="49" charset="-120"/>
                <a:cs typeface="Arial" pitchFamily="34" charset="0"/>
              </a:defRPr>
            </a:lvl4pPr>
            <a:lvl5pPr>
              <a:defRPr sz="1800">
                <a:solidFill>
                  <a:schemeClr val="tx1">
                    <a:lumMod val="75000"/>
                    <a:lumOff val="25000"/>
                  </a:schemeClr>
                </a:solidFill>
                <a:latin typeface="Arial" pitchFamily="34" charset="0"/>
                <a:ea typeface="華康儷金黑" pitchFamily="49" charset="-120"/>
                <a:cs typeface="Arial" pitchFamily="34" charset="0"/>
              </a:defRPr>
            </a:lvl5pPr>
            <a:lvl6pPr>
              <a:defRPr sz="1800"/>
            </a:lvl6pPr>
            <a:lvl7pPr>
              <a:defRPr sz="1800"/>
            </a:lvl7pPr>
            <a:lvl8pPr>
              <a:defRPr sz="1800"/>
            </a:lvl8pPr>
            <a:lvl9pPr>
              <a:defRPr sz="1800"/>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內容版面配置區 3"/>
          <p:cNvSpPr>
            <a:spLocks noGrp="1"/>
          </p:cNvSpPr>
          <p:nvPr>
            <p:ph sz="half" idx="2"/>
          </p:nvPr>
        </p:nvSpPr>
        <p:spPr>
          <a:xfrm>
            <a:off x="4648200" y="1600200"/>
            <a:ext cx="4038600" cy="4525963"/>
          </a:xfrm>
          <a:prstGeom prst="rect">
            <a:avLst/>
          </a:prstGeom>
        </p:spPr>
        <p:txBody>
          <a:bodyPr/>
          <a:lstStyle>
            <a:lvl1pPr>
              <a:defRPr sz="2800">
                <a:solidFill>
                  <a:schemeClr val="tx1">
                    <a:lumMod val="75000"/>
                    <a:lumOff val="25000"/>
                  </a:schemeClr>
                </a:solidFill>
                <a:latin typeface="華康儷金黑" pitchFamily="49" charset="-120"/>
                <a:ea typeface="華康儷金黑" pitchFamily="49" charset="-120"/>
              </a:defRPr>
            </a:lvl1pPr>
            <a:lvl2pPr>
              <a:defRPr sz="2400">
                <a:solidFill>
                  <a:schemeClr val="tx1">
                    <a:lumMod val="75000"/>
                    <a:lumOff val="25000"/>
                  </a:schemeClr>
                </a:solidFill>
                <a:latin typeface="華康儷金黑" pitchFamily="49" charset="-120"/>
                <a:ea typeface="華康儷金黑" pitchFamily="49" charset="-120"/>
              </a:defRPr>
            </a:lvl2pPr>
            <a:lvl3pPr>
              <a:defRPr sz="2000">
                <a:solidFill>
                  <a:schemeClr val="tx1">
                    <a:lumMod val="75000"/>
                    <a:lumOff val="25000"/>
                  </a:schemeClr>
                </a:solidFill>
                <a:latin typeface="華康儷金黑" pitchFamily="49" charset="-120"/>
                <a:ea typeface="華康儷金黑" pitchFamily="49" charset="-120"/>
              </a:defRPr>
            </a:lvl3pPr>
            <a:lvl4pPr>
              <a:defRPr sz="1800">
                <a:solidFill>
                  <a:schemeClr val="tx1">
                    <a:lumMod val="75000"/>
                    <a:lumOff val="25000"/>
                  </a:schemeClr>
                </a:solidFill>
                <a:latin typeface="華康儷金黑" pitchFamily="49" charset="-120"/>
                <a:ea typeface="華康儷金黑" pitchFamily="49" charset="-120"/>
              </a:defRPr>
            </a:lvl4pPr>
            <a:lvl5pPr>
              <a:defRPr sz="1800">
                <a:solidFill>
                  <a:schemeClr val="tx1">
                    <a:lumMod val="75000"/>
                    <a:lumOff val="25000"/>
                  </a:schemeClr>
                </a:solidFill>
                <a:latin typeface="華康儷金黑" pitchFamily="49" charset="-120"/>
                <a:ea typeface="華康儷金黑" pitchFamily="49" charset="-120"/>
              </a:defRPr>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3"/>
          <p:cNvSpPr>
            <a:spLocks noGrp="1" noChangeArrowheads="1"/>
          </p:cNvSpPr>
          <p:nvPr>
            <p:ph type="sldNum" sz="quarter" idx="10"/>
          </p:nvPr>
        </p:nvSpPr>
        <p:spPr>
          <a:ln/>
        </p:spPr>
        <p:txBody>
          <a:bodyPr/>
          <a:lstStyle>
            <a:lvl1pPr>
              <a:defRPr/>
            </a:lvl1pPr>
          </a:lstStyle>
          <a:p>
            <a:pPr>
              <a:defRPr/>
            </a:pPr>
            <a:fld id="{E2BCF3A9-9BC5-4EF4-A8E7-4377A51ED21A}" type="slidenum">
              <a:rPr lang="en-US" altLang="ko-KR"/>
              <a:pPr>
                <a:defRPr/>
              </a:pPr>
              <a:t>‹#›</a:t>
            </a:fld>
            <a:endParaRPr lang="en-US" altLang="ko-KR"/>
          </a:p>
        </p:txBody>
      </p:sp>
    </p:spTree>
    <p:extLst>
      <p:ext uri="{BB962C8B-B14F-4D97-AF65-F5344CB8AC3E}">
        <p14:creationId xmlns:p14="http://schemas.microsoft.com/office/powerpoint/2010/main" val="1199624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a:prstGeom prst="rect">
            <a:avLst/>
          </a:prstGeom>
        </p:spPr>
        <p:txBody>
          <a:bodyPr/>
          <a:lstStyle>
            <a:lvl1pPr>
              <a:defRPr sz="3200" b="0">
                <a:latin typeface="Arial" pitchFamily="34" charset="0"/>
                <a:ea typeface="華康儷金黑" pitchFamily="49" charset="-120"/>
                <a:cs typeface="Arial" pitchFamily="34" charset="0"/>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a:prstGeom prst="rect">
            <a:avLst/>
          </a:prstGeom>
        </p:spPr>
        <p:txBody>
          <a:bodyPr anchor="b"/>
          <a:lstStyle>
            <a:lvl1pPr marL="0" indent="0">
              <a:buNone/>
              <a:defRPr sz="1800" b="1">
                <a:solidFill>
                  <a:schemeClr val="tx1">
                    <a:lumMod val="75000"/>
                    <a:lumOff val="25000"/>
                  </a:schemeClr>
                </a:solidFill>
                <a:latin typeface="Arial" pitchFamily="34" charset="0"/>
                <a:ea typeface="華康儷金黑" pitchFamily="49" charset="-12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dirty="0" smtClean="0"/>
              <a:t>按一下以編輯母片文字樣式</a:t>
            </a:r>
          </a:p>
        </p:txBody>
      </p:sp>
      <p:sp>
        <p:nvSpPr>
          <p:cNvPr id="4" name="內容版面配置區 3"/>
          <p:cNvSpPr>
            <a:spLocks noGrp="1"/>
          </p:cNvSpPr>
          <p:nvPr>
            <p:ph sz="half" idx="2"/>
          </p:nvPr>
        </p:nvSpPr>
        <p:spPr>
          <a:xfrm>
            <a:off x="457200" y="2174875"/>
            <a:ext cx="4040188" cy="3951288"/>
          </a:xfrm>
          <a:prstGeom prst="rect">
            <a:avLst/>
          </a:prstGeom>
        </p:spPr>
        <p:txBody>
          <a:bodyPr/>
          <a:lstStyle>
            <a:lvl1pPr>
              <a:buClr>
                <a:srgbClr val="842854"/>
              </a:buClr>
              <a:buSzPct val="100000"/>
              <a:buFont typeface="Wingdings" pitchFamily="2" charset="2"/>
              <a:buChar char="n"/>
              <a:defRPr sz="1800">
                <a:solidFill>
                  <a:schemeClr val="tx1">
                    <a:lumMod val="75000"/>
                    <a:lumOff val="25000"/>
                  </a:schemeClr>
                </a:solidFill>
                <a:latin typeface="Arial" pitchFamily="34" charset="0"/>
                <a:ea typeface="華康儷金黑" pitchFamily="49" charset="-120"/>
                <a:cs typeface="Arial" pitchFamily="34" charset="0"/>
              </a:defRPr>
            </a:lvl1pPr>
            <a:lvl2pPr>
              <a:defRPr sz="1800">
                <a:solidFill>
                  <a:schemeClr val="tx1">
                    <a:lumMod val="75000"/>
                    <a:lumOff val="25000"/>
                  </a:schemeClr>
                </a:solidFill>
                <a:latin typeface="Arial" pitchFamily="34" charset="0"/>
                <a:ea typeface="華康儷金黑" pitchFamily="49" charset="-120"/>
                <a:cs typeface="Arial" pitchFamily="34" charset="0"/>
              </a:defRPr>
            </a:lvl2pPr>
            <a:lvl3pPr>
              <a:defRPr sz="1800">
                <a:solidFill>
                  <a:schemeClr val="tx1">
                    <a:lumMod val="75000"/>
                    <a:lumOff val="25000"/>
                  </a:schemeClr>
                </a:solidFill>
                <a:latin typeface="Arial" pitchFamily="34" charset="0"/>
                <a:ea typeface="華康儷金黑" pitchFamily="49" charset="-120"/>
                <a:cs typeface="Arial" pitchFamily="34" charset="0"/>
              </a:defRPr>
            </a:lvl3pPr>
            <a:lvl4pPr>
              <a:defRPr sz="1800">
                <a:solidFill>
                  <a:schemeClr val="tx1">
                    <a:lumMod val="75000"/>
                    <a:lumOff val="25000"/>
                  </a:schemeClr>
                </a:solidFill>
                <a:latin typeface="Arial" pitchFamily="34" charset="0"/>
                <a:ea typeface="華康儷金黑" pitchFamily="49" charset="-120"/>
                <a:cs typeface="Arial" pitchFamily="34" charset="0"/>
              </a:defRPr>
            </a:lvl4pPr>
            <a:lvl5pPr>
              <a:defRPr sz="1800">
                <a:solidFill>
                  <a:schemeClr val="tx1">
                    <a:lumMod val="75000"/>
                    <a:lumOff val="25000"/>
                  </a:schemeClr>
                </a:solidFill>
                <a:latin typeface="Arial" pitchFamily="34" charset="0"/>
                <a:ea typeface="華康儷金黑" pitchFamily="49" charset="-120"/>
                <a:cs typeface="Arial" pitchFamily="34" charset="0"/>
              </a:defRPr>
            </a:lvl5pPr>
            <a:lvl6pPr>
              <a:defRPr sz="1600"/>
            </a:lvl6pPr>
            <a:lvl7pPr>
              <a:defRPr sz="1600"/>
            </a:lvl7pPr>
            <a:lvl8pPr>
              <a:defRPr sz="1600"/>
            </a:lvl8pPr>
            <a:lvl9pPr>
              <a:defRPr sz="1600"/>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5" name="文字版面配置區 4"/>
          <p:cNvSpPr>
            <a:spLocks noGrp="1"/>
          </p:cNvSpPr>
          <p:nvPr>
            <p:ph type="body" sz="quarter" idx="3"/>
          </p:nvPr>
        </p:nvSpPr>
        <p:spPr>
          <a:xfrm>
            <a:off x="4645025" y="1535113"/>
            <a:ext cx="4041775" cy="639762"/>
          </a:xfrm>
          <a:prstGeom prst="rect">
            <a:avLst/>
          </a:prstGeom>
        </p:spPr>
        <p:txBody>
          <a:bodyPr anchor="b"/>
          <a:lstStyle>
            <a:lvl1pPr marL="0" indent="0">
              <a:buNone/>
              <a:defRPr sz="2400" b="1">
                <a:solidFill>
                  <a:schemeClr val="tx1">
                    <a:lumMod val="75000"/>
                    <a:lumOff val="25000"/>
                  </a:schemeClr>
                </a:solidFill>
                <a:latin typeface="華康儷金黑" pitchFamily="49" charset="-120"/>
                <a:ea typeface="華康儷金黑" pitchFamily="49" charset="-12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a:prstGeom prst="rect">
            <a:avLst/>
          </a:prstGeom>
        </p:spPr>
        <p:txBody>
          <a:bodyPr/>
          <a:lstStyle>
            <a:lvl1pPr>
              <a:defRPr sz="2400">
                <a:solidFill>
                  <a:schemeClr val="tx1">
                    <a:lumMod val="75000"/>
                    <a:lumOff val="25000"/>
                  </a:schemeClr>
                </a:solidFill>
                <a:latin typeface="華康儷金黑" pitchFamily="49" charset="-120"/>
                <a:ea typeface="華康儷金黑" pitchFamily="49" charset="-120"/>
              </a:defRPr>
            </a:lvl1pPr>
            <a:lvl2pPr>
              <a:defRPr sz="2000">
                <a:solidFill>
                  <a:schemeClr val="tx1">
                    <a:lumMod val="75000"/>
                    <a:lumOff val="25000"/>
                  </a:schemeClr>
                </a:solidFill>
                <a:latin typeface="華康儷金黑" pitchFamily="49" charset="-120"/>
                <a:ea typeface="華康儷金黑" pitchFamily="49" charset="-120"/>
              </a:defRPr>
            </a:lvl2pPr>
            <a:lvl3pPr>
              <a:defRPr sz="1800">
                <a:solidFill>
                  <a:schemeClr val="tx1">
                    <a:lumMod val="75000"/>
                    <a:lumOff val="25000"/>
                  </a:schemeClr>
                </a:solidFill>
                <a:latin typeface="華康儷金黑" pitchFamily="49" charset="-120"/>
                <a:ea typeface="華康儷金黑" pitchFamily="49" charset="-120"/>
              </a:defRPr>
            </a:lvl3pPr>
            <a:lvl4pPr>
              <a:defRPr sz="1600">
                <a:solidFill>
                  <a:schemeClr val="tx1">
                    <a:lumMod val="75000"/>
                    <a:lumOff val="25000"/>
                  </a:schemeClr>
                </a:solidFill>
                <a:latin typeface="華康儷金黑" pitchFamily="49" charset="-120"/>
                <a:ea typeface="華康儷金黑" pitchFamily="49" charset="-120"/>
              </a:defRPr>
            </a:lvl4pPr>
            <a:lvl5pPr>
              <a:defRPr sz="1600">
                <a:solidFill>
                  <a:schemeClr val="tx1">
                    <a:lumMod val="75000"/>
                    <a:lumOff val="25000"/>
                  </a:schemeClr>
                </a:solidFill>
                <a:latin typeface="華康儷金黑" pitchFamily="49" charset="-120"/>
                <a:ea typeface="華康儷金黑" pitchFamily="49" charset="-120"/>
              </a:defRPr>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3"/>
          <p:cNvSpPr>
            <a:spLocks noGrp="1" noChangeArrowheads="1"/>
          </p:cNvSpPr>
          <p:nvPr>
            <p:ph type="sldNum" sz="quarter" idx="10"/>
          </p:nvPr>
        </p:nvSpPr>
        <p:spPr>
          <a:ln/>
        </p:spPr>
        <p:txBody>
          <a:bodyPr/>
          <a:lstStyle>
            <a:lvl1pPr>
              <a:defRPr/>
            </a:lvl1pPr>
          </a:lstStyle>
          <a:p>
            <a:pPr>
              <a:defRPr/>
            </a:pPr>
            <a:fld id="{AD5E0A87-4BA4-4748-8531-94F6917988BC}" type="slidenum">
              <a:rPr lang="en-US" altLang="ko-KR"/>
              <a:pPr>
                <a:defRPr/>
              </a:pPr>
              <a:t>‹#›</a:t>
            </a:fld>
            <a:endParaRPr lang="en-US" altLang="ko-KR"/>
          </a:p>
        </p:txBody>
      </p:sp>
    </p:spTree>
    <p:extLst>
      <p:ext uri="{BB962C8B-B14F-4D97-AF65-F5344CB8AC3E}">
        <p14:creationId xmlns:p14="http://schemas.microsoft.com/office/powerpoint/2010/main" val="3564891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a:prstGeom prst="rect">
            <a:avLst/>
          </a:prstGeom>
        </p:spPr>
        <p:txBody>
          <a:bodyPr/>
          <a:lstStyle>
            <a:lvl1pPr>
              <a:defRPr sz="3200" b="0">
                <a:latin typeface="Arial" pitchFamily="34" charset="0"/>
                <a:ea typeface="華康儷金黑" pitchFamily="49" charset="-120"/>
                <a:cs typeface="Arial" pitchFamily="34" charset="0"/>
              </a:defRPr>
            </a:lvl1pPr>
          </a:lstStyle>
          <a:p>
            <a:r>
              <a:rPr lang="zh-TW" altLang="en-US" smtClean="0"/>
              <a:t>按一下以編輯母片標題樣式</a:t>
            </a:r>
            <a:endParaRPr lang="zh-TW" altLang="en-US"/>
          </a:p>
        </p:txBody>
      </p:sp>
      <p:sp>
        <p:nvSpPr>
          <p:cNvPr id="3" name="Rectangle 3"/>
          <p:cNvSpPr>
            <a:spLocks noGrp="1" noChangeArrowheads="1"/>
          </p:cNvSpPr>
          <p:nvPr>
            <p:ph type="sldNum" sz="quarter" idx="10"/>
          </p:nvPr>
        </p:nvSpPr>
        <p:spPr>
          <a:ln/>
        </p:spPr>
        <p:txBody>
          <a:bodyPr/>
          <a:lstStyle>
            <a:lvl1pPr>
              <a:defRPr/>
            </a:lvl1pPr>
          </a:lstStyle>
          <a:p>
            <a:pPr>
              <a:defRPr/>
            </a:pPr>
            <a:fld id="{D8CCA1CB-9295-4BF5-950B-388951C1226D}" type="slidenum">
              <a:rPr lang="en-US" altLang="ko-KR"/>
              <a:pPr>
                <a:defRPr/>
              </a:pPr>
              <a:t>‹#›</a:t>
            </a:fld>
            <a:endParaRPr lang="en-US" altLang="ko-KR"/>
          </a:p>
        </p:txBody>
      </p:sp>
    </p:spTree>
    <p:extLst>
      <p:ext uri="{BB962C8B-B14F-4D97-AF65-F5344CB8AC3E}">
        <p14:creationId xmlns:p14="http://schemas.microsoft.com/office/powerpoint/2010/main" val="2470765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F0799153-23A1-4ECA-AE25-1EECD53B2B49}" type="slidenum">
              <a:rPr lang="en-US" altLang="ko-KR"/>
              <a:pPr>
                <a:defRPr/>
              </a:pPr>
              <a:t>‹#›</a:t>
            </a:fld>
            <a:endParaRPr lang="en-US" altLang="ko-KR"/>
          </a:p>
        </p:txBody>
      </p:sp>
    </p:spTree>
    <p:extLst>
      <p:ext uri="{BB962C8B-B14F-4D97-AF65-F5344CB8AC3E}">
        <p14:creationId xmlns:p14="http://schemas.microsoft.com/office/powerpoint/2010/main" val="4055348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a:prstGeom prst="rect">
            <a:avLst/>
          </a:prstGeom>
        </p:spPr>
        <p:txBody>
          <a:bodyPr anchor="b"/>
          <a:lstStyle>
            <a:lvl1pPr algn="l">
              <a:defRPr sz="2000" b="1">
                <a:latin typeface="華康儷金黑" pitchFamily="49" charset="-120"/>
                <a:ea typeface="華康儷金黑" pitchFamily="49" charset="-120"/>
              </a:defRPr>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a:prstGeom prst="rect">
            <a:avLst/>
          </a:prstGeom>
        </p:spPr>
        <p:txBody>
          <a:bodyPr/>
          <a:lstStyle>
            <a:lvl1pPr>
              <a:defRPr sz="3200">
                <a:solidFill>
                  <a:schemeClr val="tx1">
                    <a:lumMod val="75000"/>
                    <a:lumOff val="25000"/>
                  </a:schemeClr>
                </a:solidFill>
                <a:latin typeface="華康儷金黑" pitchFamily="49" charset="-120"/>
                <a:ea typeface="華康儷金黑" pitchFamily="49" charset="-120"/>
              </a:defRPr>
            </a:lvl1pPr>
            <a:lvl2pPr>
              <a:defRPr sz="2800">
                <a:solidFill>
                  <a:schemeClr val="tx1">
                    <a:lumMod val="75000"/>
                    <a:lumOff val="25000"/>
                  </a:schemeClr>
                </a:solidFill>
                <a:latin typeface="華康儷金黑" pitchFamily="49" charset="-120"/>
                <a:ea typeface="華康儷金黑" pitchFamily="49" charset="-120"/>
              </a:defRPr>
            </a:lvl2pPr>
            <a:lvl3pPr>
              <a:defRPr sz="2400">
                <a:solidFill>
                  <a:schemeClr val="tx1">
                    <a:lumMod val="75000"/>
                    <a:lumOff val="25000"/>
                  </a:schemeClr>
                </a:solidFill>
                <a:latin typeface="華康儷金黑" pitchFamily="49" charset="-120"/>
                <a:ea typeface="華康儷金黑" pitchFamily="49" charset="-120"/>
              </a:defRPr>
            </a:lvl3pPr>
            <a:lvl4pPr>
              <a:defRPr sz="2000">
                <a:solidFill>
                  <a:schemeClr val="tx1">
                    <a:lumMod val="75000"/>
                    <a:lumOff val="25000"/>
                  </a:schemeClr>
                </a:solidFill>
                <a:latin typeface="華康儷金黑" pitchFamily="49" charset="-120"/>
                <a:ea typeface="華康儷金黑" pitchFamily="49" charset="-120"/>
              </a:defRPr>
            </a:lvl4pPr>
            <a:lvl5pPr>
              <a:defRPr sz="2000">
                <a:solidFill>
                  <a:schemeClr val="tx1">
                    <a:lumMod val="75000"/>
                    <a:lumOff val="25000"/>
                  </a:schemeClr>
                </a:solidFill>
                <a:latin typeface="華康儷金黑" pitchFamily="49" charset="-120"/>
                <a:ea typeface="華康儷金黑" pitchFamily="49" charset="-120"/>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a:prstGeom prst="rect">
            <a:avLst/>
          </a:prstGeom>
        </p:spPr>
        <p:txBody>
          <a:bodyPr/>
          <a:lstStyle>
            <a:lvl1pPr marL="0" indent="0">
              <a:buNone/>
              <a:defRPr sz="1400">
                <a:solidFill>
                  <a:schemeClr val="tx1">
                    <a:lumMod val="75000"/>
                    <a:lumOff val="25000"/>
                  </a:schemeClr>
                </a:solidFill>
                <a:latin typeface="華康儷金黑" pitchFamily="49" charset="-120"/>
                <a:ea typeface="華康儷金黑" pitchFamily="49"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3"/>
          <p:cNvSpPr>
            <a:spLocks noGrp="1" noChangeArrowheads="1"/>
          </p:cNvSpPr>
          <p:nvPr>
            <p:ph type="sldNum" sz="quarter" idx="10"/>
          </p:nvPr>
        </p:nvSpPr>
        <p:spPr>
          <a:ln/>
        </p:spPr>
        <p:txBody>
          <a:bodyPr/>
          <a:lstStyle>
            <a:lvl1pPr>
              <a:defRPr/>
            </a:lvl1pPr>
          </a:lstStyle>
          <a:p>
            <a:pPr>
              <a:defRPr/>
            </a:pPr>
            <a:fld id="{30637F39-D6DF-4CC8-816A-30C15E6AFCDF}" type="slidenum">
              <a:rPr lang="en-US" altLang="ko-KR"/>
              <a:pPr>
                <a:defRPr/>
              </a:pPr>
              <a:t>‹#›</a:t>
            </a:fld>
            <a:endParaRPr lang="en-US" altLang="ko-KR"/>
          </a:p>
        </p:txBody>
      </p:sp>
    </p:spTree>
    <p:extLst>
      <p:ext uri="{BB962C8B-B14F-4D97-AF65-F5344CB8AC3E}">
        <p14:creationId xmlns:p14="http://schemas.microsoft.com/office/powerpoint/2010/main" val="26441828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a:prstGeom prst="rect">
            <a:avLst/>
          </a:prstGeom>
        </p:spPr>
        <p:txBody>
          <a:bodyPr anchor="b"/>
          <a:lstStyle>
            <a:lvl1pPr algn="l">
              <a:defRPr sz="2000" b="1">
                <a:latin typeface="華康儷金黑" pitchFamily="49" charset="-120"/>
                <a:ea typeface="華康儷金黑" pitchFamily="49" charset="-120"/>
              </a:defRPr>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a:prstGeom prst="rect">
            <a:avLst/>
          </a:prstGeom>
        </p:spPr>
        <p:txBody>
          <a:bodyPr/>
          <a:lstStyle>
            <a:lvl1pPr marL="0" indent="0">
              <a:buNone/>
              <a:defRPr sz="3200">
                <a:latin typeface="華康儷金黑" pitchFamily="49" charset="-120"/>
                <a:ea typeface="華康儷金黑" pitchFamily="49" charset="-12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a:prstGeom prst="rect">
            <a:avLst/>
          </a:prstGeom>
        </p:spPr>
        <p:txBody>
          <a:bodyPr/>
          <a:lstStyle>
            <a:lvl1pPr marL="0" indent="0">
              <a:buNone/>
              <a:defRPr sz="1400">
                <a:latin typeface="華康儷金黑" pitchFamily="49" charset="-120"/>
                <a:ea typeface="華康儷金黑" pitchFamily="49" charset="-12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3"/>
          <p:cNvSpPr>
            <a:spLocks noGrp="1" noChangeArrowheads="1"/>
          </p:cNvSpPr>
          <p:nvPr>
            <p:ph type="sldNum" sz="quarter" idx="10"/>
          </p:nvPr>
        </p:nvSpPr>
        <p:spPr>
          <a:ln/>
        </p:spPr>
        <p:txBody>
          <a:bodyPr/>
          <a:lstStyle>
            <a:lvl1pPr>
              <a:defRPr/>
            </a:lvl1pPr>
          </a:lstStyle>
          <a:p>
            <a:pPr>
              <a:defRPr/>
            </a:pPr>
            <a:fld id="{B7BAE63E-532B-4F03-A4D2-252B17C45E40}" type="slidenum">
              <a:rPr lang="en-US" altLang="ko-KR"/>
              <a:pPr>
                <a:defRPr/>
              </a:pPr>
              <a:t>‹#›</a:t>
            </a:fld>
            <a:endParaRPr lang="en-US" altLang="ko-KR"/>
          </a:p>
        </p:txBody>
      </p:sp>
    </p:spTree>
    <p:extLst>
      <p:ext uri="{BB962C8B-B14F-4D97-AF65-F5344CB8AC3E}">
        <p14:creationId xmlns:p14="http://schemas.microsoft.com/office/powerpoint/2010/main" val="1143323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 descr="red"/>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53525"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5"/>
          <p:cNvSpPr>
            <a:spLocks noChangeArrowheads="1"/>
          </p:cNvSpPr>
          <p:nvPr/>
        </p:nvSpPr>
        <p:spPr bwMode="auto">
          <a:xfrm>
            <a:off x="0" y="908050"/>
            <a:ext cx="9144000" cy="144463"/>
          </a:xfrm>
          <a:prstGeom prst="rect">
            <a:avLst/>
          </a:prstGeom>
          <a:solidFill>
            <a:srgbClr val="E8548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028" name="Rectangle 6"/>
          <p:cNvSpPr>
            <a:spLocks noChangeArrowheads="1"/>
          </p:cNvSpPr>
          <p:nvPr/>
        </p:nvSpPr>
        <p:spPr bwMode="auto">
          <a:xfrm>
            <a:off x="0" y="1052513"/>
            <a:ext cx="9153525" cy="73025"/>
          </a:xfrm>
          <a:prstGeom prst="rect">
            <a:avLst/>
          </a:prstGeom>
          <a:solidFill>
            <a:srgbClr val="F89CC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029" name="Rectangle 8"/>
          <p:cNvSpPr>
            <a:spLocks noChangeArrowheads="1"/>
          </p:cNvSpPr>
          <p:nvPr/>
        </p:nvSpPr>
        <p:spPr bwMode="auto">
          <a:xfrm>
            <a:off x="9525" y="1125538"/>
            <a:ext cx="9153525" cy="5399087"/>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6147" name="Rectangle 3"/>
          <p:cNvSpPr>
            <a:spLocks noGrp="1" noChangeArrowheads="1"/>
          </p:cNvSpPr>
          <p:nvPr>
            <p:ph type="sldNum" sz="quarter" idx="4"/>
          </p:nvPr>
        </p:nvSpPr>
        <p:spPr bwMode="auto">
          <a:xfrm>
            <a:off x="4098925" y="6518275"/>
            <a:ext cx="982663" cy="244475"/>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spAutoFit/>
          </a:bodyPr>
          <a:lstStyle>
            <a:lvl1pPr eaLnBrk="1" latinLnBrk="1" hangingPunct="1">
              <a:defRPr kumimoji="0" sz="1000" smtClean="0">
                <a:solidFill>
                  <a:schemeClr val="bg1"/>
                </a:solidFill>
                <a:latin typeface="Times New Roman" panose="02020603050405020304" pitchFamily="18" charset="0"/>
                <a:ea typeface="標楷體" panose="03000509000000000000" pitchFamily="65" charset="-120"/>
              </a:defRPr>
            </a:lvl1pPr>
          </a:lstStyle>
          <a:p>
            <a:pPr>
              <a:defRPr/>
            </a:pPr>
            <a:fld id="{4CAA47C0-2A97-42CB-854C-059060877640}" type="slidenum">
              <a:rPr lang="en-US" altLang="ko-KR"/>
              <a:pPr>
                <a:defRPr/>
              </a:pPr>
              <a:t>‹#›</a:t>
            </a:fld>
            <a:endParaRPr lang="en-US" altLang="ko-KR"/>
          </a:p>
        </p:txBody>
      </p:sp>
      <p:sp>
        <p:nvSpPr>
          <p:cNvPr id="1031" name="Rectangle 10"/>
          <p:cNvSpPr>
            <a:spLocks noChangeArrowheads="1"/>
          </p:cNvSpPr>
          <p:nvPr/>
        </p:nvSpPr>
        <p:spPr bwMode="auto">
          <a:xfrm flipV="1">
            <a:off x="0" y="692150"/>
            <a:ext cx="9144000" cy="215900"/>
          </a:xfrm>
          <a:prstGeom prst="rect">
            <a:avLst/>
          </a:prstGeom>
          <a:gradFill rotWithShape="1">
            <a:gsLst>
              <a:gs pos="0">
                <a:srgbClr val="000000">
                  <a:alpha val="39998"/>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032" name="Rectangle 11"/>
          <p:cNvSpPr>
            <a:spLocks noChangeArrowheads="1"/>
          </p:cNvSpPr>
          <p:nvPr/>
        </p:nvSpPr>
        <p:spPr bwMode="auto">
          <a:xfrm flipV="1">
            <a:off x="0" y="908050"/>
            <a:ext cx="9144000" cy="144463"/>
          </a:xfrm>
          <a:prstGeom prst="rect">
            <a:avLst/>
          </a:prstGeom>
          <a:gradFill rotWithShape="1">
            <a:gsLst>
              <a:gs pos="0">
                <a:srgbClr val="000000">
                  <a:alpha val="20000"/>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033" name="Rectangle 12"/>
          <p:cNvSpPr>
            <a:spLocks noChangeArrowheads="1"/>
          </p:cNvSpPr>
          <p:nvPr/>
        </p:nvSpPr>
        <p:spPr bwMode="auto">
          <a:xfrm flipV="1">
            <a:off x="-7938" y="1052513"/>
            <a:ext cx="9144001" cy="73025"/>
          </a:xfrm>
          <a:prstGeom prst="rect">
            <a:avLst/>
          </a:prstGeom>
          <a:gradFill rotWithShape="1">
            <a:gsLst>
              <a:gs pos="0">
                <a:srgbClr val="000000">
                  <a:alpha val="20000"/>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034" name="Rectangle 13"/>
          <p:cNvSpPr>
            <a:spLocks noChangeArrowheads="1"/>
          </p:cNvSpPr>
          <p:nvPr/>
        </p:nvSpPr>
        <p:spPr bwMode="auto">
          <a:xfrm flipV="1">
            <a:off x="0" y="6381750"/>
            <a:ext cx="9153525" cy="152400"/>
          </a:xfrm>
          <a:prstGeom prst="rect">
            <a:avLst/>
          </a:prstGeom>
          <a:gradFill rotWithShape="1">
            <a:gsLst>
              <a:gs pos="0">
                <a:srgbClr val="000000">
                  <a:alpha val="39998"/>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eaLnBrk="1" latinLnBrk="1" hangingPunct="1">
              <a:defRPr/>
            </a:pPr>
            <a:endParaRPr lang="zh-TW" altLang="en-US" sz="1800" smtClean="0"/>
          </a:p>
        </p:txBody>
      </p:sp>
      <p:sp>
        <p:nvSpPr>
          <p:cNvPr id="1035" name="Rectangle 16"/>
          <p:cNvSpPr>
            <a:spLocks noChangeArrowheads="1"/>
          </p:cNvSpPr>
          <p:nvPr/>
        </p:nvSpPr>
        <p:spPr bwMode="white">
          <a:xfrm>
            <a:off x="6134100" y="573088"/>
            <a:ext cx="30003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sz="2400">
                <a:solidFill>
                  <a:schemeClr val="tx1"/>
                </a:solidFill>
                <a:latin typeface="Gulim" panose="020B0600000101010101" pitchFamily="34" charset="-127"/>
                <a:ea typeface="Gulim" panose="020B0600000101010101" pitchFamily="34" charset="-127"/>
              </a:defRPr>
            </a:lvl1pPr>
            <a:lvl2pPr marL="742950" indent="-285750" eaLnBrk="0" hangingPunct="0">
              <a:defRPr kumimoji="1" sz="24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24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24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algn="r" eaLnBrk="1" latinLnBrk="1" hangingPunct="1">
              <a:defRPr/>
            </a:pPr>
            <a:endParaRPr lang="en-US" altLang="ko-KR" sz="2000" b="1" smtClean="0">
              <a:solidFill>
                <a:srgbClr val="FF6600"/>
              </a:solidFill>
              <a:latin typeface="Arial Black" panose="020B0A04020102020204" pitchFamily="34" charset="0"/>
              <a:ea typeface="HY견고딕"/>
              <a:cs typeface="HY견고딕"/>
            </a:endParaRPr>
          </a:p>
        </p:txBody>
      </p:sp>
      <p:pic>
        <p:nvPicPr>
          <p:cNvPr id="1036" name="Picture 3" descr="H:\文書磁碟\A 公關室\B 專案\CCU明信片萬用卡\櫻花去背.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000875" y="357188"/>
            <a:ext cx="126206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 descr="H:\文書磁碟\A 公關室\B 專案\CCU明信片萬用卡\藍鵲去背拷貝.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804150" y="0"/>
            <a:ext cx="1574800"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16" r:id="rId1"/>
    <p:sldLayoutId id="2147485117" r:id="rId2"/>
    <p:sldLayoutId id="2147485106" r:id="rId3"/>
    <p:sldLayoutId id="2147485107" r:id="rId4"/>
    <p:sldLayoutId id="2147485108" r:id="rId5"/>
    <p:sldLayoutId id="2147485109" r:id="rId6"/>
    <p:sldLayoutId id="2147485110" r:id="rId7"/>
    <p:sldLayoutId id="2147485111" r:id="rId8"/>
    <p:sldLayoutId id="2147485112" r:id="rId9"/>
    <p:sldLayoutId id="2147485113" r:id="rId10"/>
    <p:sldLayoutId id="2147485114" r:id="rId11"/>
    <p:sldLayoutId id="2147485115" r:id="rId12"/>
  </p:sldLayoutIdLst>
  <p:hf hdr="0" ftr="0" dt="0"/>
  <p:txStyles>
    <p:titleStyle>
      <a:lvl1pPr algn="l" rtl="0" eaLnBrk="0" fontAlgn="base" latinLnBrk="1" hangingPunct="0">
        <a:lnSpc>
          <a:spcPct val="90000"/>
        </a:lnSpc>
        <a:spcBef>
          <a:spcPct val="0"/>
        </a:spcBef>
        <a:spcAft>
          <a:spcPct val="0"/>
        </a:spcAft>
        <a:defRPr kumimoji="1" sz="3600" b="1">
          <a:solidFill>
            <a:schemeClr val="tx2"/>
          </a:solidFill>
          <a:latin typeface="+mj-lt"/>
          <a:ea typeface="+mj-ea"/>
          <a:cs typeface="+mj-cs"/>
        </a:defRPr>
      </a:lvl1pPr>
      <a:lvl2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2pPr>
      <a:lvl3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3pPr>
      <a:lvl4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4pPr>
      <a:lvl5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5pPr>
      <a:lvl6pPr marL="4572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6pPr>
      <a:lvl7pPr marL="9144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7pPr>
      <a:lvl8pPr marL="13716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8pPr>
      <a:lvl9pPr marL="18288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9pPr>
    </p:titleStyle>
    <p:bodyStyle>
      <a:lvl1pPr marL="342900" indent="-342900" algn="l" rtl="0" eaLnBrk="0" fontAlgn="base" latinLnBrk="1" hangingPunct="0">
        <a:spcBef>
          <a:spcPct val="20000"/>
        </a:spcBef>
        <a:spcAft>
          <a:spcPct val="0"/>
        </a:spcAft>
        <a:buClr>
          <a:schemeClr val="accent2"/>
        </a:buClr>
        <a:buSzPct val="75000"/>
        <a:buFont typeface="Wingdings" panose="05000000000000000000" pitchFamily="2" charset="2"/>
        <a:buChar char="l"/>
        <a:defRPr kumimoji="1" sz="2800">
          <a:solidFill>
            <a:schemeClr val="tx1"/>
          </a:solidFill>
          <a:latin typeface="+mn-lt"/>
          <a:ea typeface="+mn-ea"/>
          <a:cs typeface="+mn-cs"/>
        </a:defRPr>
      </a:lvl1pPr>
      <a:lvl2pPr marL="742950" indent="-285750" algn="l" rtl="0" eaLnBrk="0" fontAlgn="base" latinLnBrk="1" hangingPunct="0">
        <a:spcBef>
          <a:spcPct val="20000"/>
        </a:spcBef>
        <a:spcAft>
          <a:spcPct val="0"/>
        </a:spcAft>
        <a:buClr>
          <a:schemeClr val="accent1"/>
        </a:buClr>
        <a:buSzPct val="75000"/>
        <a:buFont typeface="Wingdings" panose="05000000000000000000" pitchFamily="2" charset="2"/>
        <a:buChar char="£"/>
        <a:defRPr kumimoji="1" sz="2400">
          <a:solidFill>
            <a:schemeClr val="tx1"/>
          </a:solidFill>
          <a:latin typeface="+mn-lt"/>
          <a:ea typeface="+mn-ea"/>
        </a:defRPr>
      </a:lvl2pPr>
      <a:lvl3pPr marL="1143000" indent="-228600" algn="l" rtl="0" eaLnBrk="0" fontAlgn="base" latinLnBrk="1" hangingPunct="0">
        <a:spcBef>
          <a:spcPct val="20000"/>
        </a:spcBef>
        <a:spcAft>
          <a:spcPct val="0"/>
        </a:spcAft>
        <a:buClr>
          <a:schemeClr val="accent2"/>
        </a:buClr>
        <a:buSzPct val="75000"/>
        <a:buFont typeface="Wingdings" panose="05000000000000000000" pitchFamily="2" charset="2"/>
        <a:buChar char="l"/>
        <a:defRPr kumimoji="1" sz="2000">
          <a:solidFill>
            <a:schemeClr val="tx1"/>
          </a:solidFill>
          <a:latin typeface="+mn-lt"/>
          <a:ea typeface="+mn-ea"/>
        </a:defRPr>
      </a:lvl3pPr>
      <a:lvl4pPr marL="1600200" indent="-228600" algn="l" rtl="0" eaLnBrk="0" fontAlgn="base" latinLnBrk="1" hangingPunct="0">
        <a:spcBef>
          <a:spcPct val="20000"/>
        </a:spcBef>
        <a:spcAft>
          <a:spcPct val="0"/>
        </a:spcAft>
        <a:buClr>
          <a:schemeClr val="accent1"/>
        </a:buClr>
        <a:buSzPct val="80000"/>
        <a:buFont typeface="Wingdings" panose="05000000000000000000" pitchFamily="2" charset="2"/>
        <a:buChar char="£"/>
        <a:defRPr kumimoji="1" sz="2000">
          <a:solidFill>
            <a:schemeClr val="tx1"/>
          </a:solidFill>
          <a:latin typeface="+mn-lt"/>
          <a:ea typeface="+mn-ea"/>
        </a:defRPr>
      </a:lvl4pPr>
      <a:lvl5pPr marL="2057400" indent="-228600" algn="l" rtl="0" eaLnBrk="0" fontAlgn="base" latinLnBrk="1" hangingPunct="0">
        <a:spcBef>
          <a:spcPct val="20000"/>
        </a:spcBef>
        <a:spcAft>
          <a:spcPct val="0"/>
        </a:spcAft>
        <a:buClr>
          <a:schemeClr val="accent2"/>
        </a:buClr>
        <a:buSzPct val="65000"/>
        <a:buFont typeface="Wingdings" panose="05000000000000000000" pitchFamily="2" charset="2"/>
        <a:buChar char="l"/>
        <a:defRPr kumimoji="1" sz="2000">
          <a:solidFill>
            <a:schemeClr val="tx1"/>
          </a:solidFill>
          <a:latin typeface="+mn-lt"/>
          <a:ea typeface="+mn-ea"/>
        </a:defRPr>
      </a:lvl5pPr>
      <a:lvl6pPr marL="2514600" indent="-228600" algn="l" rtl="0" fontAlgn="base" latinLnBrk="1">
        <a:spcBef>
          <a:spcPct val="20000"/>
        </a:spcBef>
        <a:spcAft>
          <a:spcPct val="0"/>
        </a:spcAft>
        <a:buClr>
          <a:schemeClr val="accent2"/>
        </a:buClr>
        <a:buSzPct val="65000"/>
        <a:buFont typeface="Wingdings" pitchFamily="2" charset="2"/>
        <a:buChar char="l"/>
        <a:defRPr kumimoji="1">
          <a:solidFill>
            <a:schemeClr val="tx1"/>
          </a:solidFill>
          <a:latin typeface="+mn-lt"/>
          <a:ea typeface="+mn-ea"/>
        </a:defRPr>
      </a:lvl6pPr>
      <a:lvl7pPr marL="2971800" indent="-228600" algn="l" rtl="0" fontAlgn="base" latinLnBrk="1">
        <a:spcBef>
          <a:spcPct val="20000"/>
        </a:spcBef>
        <a:spcAft>
          <a:spcPct val="0"/>
        </a:spcAft>
        <a:buClr>
          <a:schemeClr val="accent2"/>
        </a:buClr>
        <a:buSzPct val="65000"/>
        <a:buFont typeface="Wingdings" pitchFamily="2" charset="2"/>
        <a:buChar char="l"/>
        <a:defRPr kumimoji="1">
          <a:solidFill>
            <a:schemeClr val="tx1"/>
          </a:solidFill>
          <a:latin typeface="+mn-lt"/>
          <a:ea typeface="+mn-ea"/>
        </a:defRPr>
      </a:lvl7pPr>
      <a:lvl8pPr marL="3429000" indent="-228600" algn="l" rtl="0" fontAlgn="base" latinLnBrk="1">
        <a:spcBef>
          <a:spcPct val="20000"/>
        </a:spcBef>
        <a:spcAft>
          <a:spcPct val="0"/>
        </a:spcAft>
        <a:buClr>
          <a:schemeClr val="accent2"/>
        </a:buClr>
        <a:buSzPct val="65000"/>
        <a:buFont typeface="Wingdings" pitchFamily="2" charset="2"/>
        <a:buChar char="l"/>
        <a:defRPr kumimoji="1">
          <a:solidFill>
            <a:schemeClr val="tx1"/>
          </a:solidFill>
          <a:latin typeface="+mn-lt"/>
          <a:ea typeface="+mn-ea"/>
        </a:defRPr>
      </a:lvl8pPr>
      <a:lvl9pPr marL="3886200" indent="-228600" algn="l" rtl="0" fontAlgn="base" latinLnBrk="1">
        <a:spcBef>
          <a:spcPct val="20000"/>
        </a:spcBef>
        <a:spcAft>
          <a:spcPct val="0"/>
        </a:spcAft>
        <a:buClr>
          <a:schemeClr val="accent2"/>
        </a:buClr>
        <a:buSzPct val="65000"/>
        <a:buFont typeface="Wingdings" pitchFamily="2" charset="2"/>
        <a:buChar char="l"/>
        <a:defRPr kumimoji="1">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www.adobe.com/tw/acrobat/online/compress-pdf.html"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Gulim" panose="020B0600000101010101" pitchFamily="34" charset="-127"/>
                <a:ea typeface="Gulim" panose="020B0600000101010101" pitchFamily="34" charset="-127"/>
              </a:defRPr>
            </a:lvl1pPr>
            <a:lvl2pPr marL="742950" indent="-285750">
              <a:defRPr kumimoji="1" sz="2400">
                <a:solidFill>
                  <a:schemeClr val="tx1"/>
                </a:solidFill>
                <a:latin typeface="Gulim" panose="020B0600000101010101" pitchFamily="34" charset="-127"/>
                <a:ea typeface="Gulim" panose="020B0600000101010101" pitchFamily="34" charset="-127"/>
              </a:defRPr>
            </a:lvl2pPr>
            <a:lvl3pPr marL="1143000" indent="-228600">
              <a:defRPr kumimoji="1" sz="2400">
                <a:solidFill>
                  <a:schemeClr val="tx1"/>
                </a:solidFill>
                <a:latin typeface="Gulim" panose="020B0600000101010101" pitchFamily="34" charset="-127"/>
                <a:ea typeface="Gulim" panose="020B0600000101010101" pitchFamily="34" charset="-127"/>
              </a:defRPr>
            </a:lvl3pPr>
            <a:lvl4pPr marL="1600200" indent="-228600">
              <a:defRPr kumimoji="1" sz="2400">
                <a:solidFill>
                  <a:schemeClr val="tx1"/>
                </a:solidFill>
                <a:latin typeface="Gulim" panose="020B0600000101010101" pitchFamily="34" charset="-127"/>
                <a:ea typeface="Gulim" panose="020B0600000101010101" pitchFamily="34" charset="-127"/>
              </a:defRPr>
            </a:lvl4pPr>
            <a:lvl5pPr marL="2057400" indent="-22860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fld id="{F8FA8E73-56E0-40CF-AA62-A7235E7FA836}" type="slidenum">
              <a:rPr kumimoji="0" lang="en-US" altLang="ko-KR" sz="800">
                <a:solidFill>
                  <a:schemeClr val="bg1"/>
                </a:solidFill>
              </a:rPr>
              <a:pPr/>
              <a:t>1</a:t>
            </a:fld>
            <a:endParaRPr kumimoji="0" lang="en-US" altLang="ko-KR" sz="800">
              <a:solidFill>
                <a:schemeClr val="bg1"/>
              </a:solidFill>
            </a:endParaRPr>
          </a:p>
        </p:txBody>
      </p:sp>
      <p:sp>
        <p:nvSpPr>
          <p:cNvPr id="5123" name="Text Box 59"/>
          <p:cNvSpPr txBox="1">
            <a:spLocks noChangeArrowheads="1"/>
          </p:cNvSpPr>
          <p:nvPr/>
        </p:nvSpPr>
        <p:spPr bwMode="auto">
          <a:xfrm>
            <a:off x="2157276" y="4653136"/>
            <a:ext cx="4824685" cy="646331"/>
          </a:xfrm>
          <a:prstGeom prst="rect">
            <a:avLst/>
          </a:prstGeom>
          <a:noFill/>
          <a:ln w="9525">
            <a:noFill/>
            <a:miter lim="800000"/>
            <a:headEnd/>
            <a:tailEnd/>
          </a:ln>
        </p:spPr>
        <p:txBody>
          <a:bodyPr wrap="square">
            <a:spAutoFit/>
          </a:bodyPr>
          <a:lstStyle/>
          <a:p>
            <a:pPr eaLnBrk="1" latinLnBrk="1" hangingPunct="1">
              <a:defRPr/>
            </a:pPr>
            <a:r>
              <a:rPr lang="zh-TW" altLang="en-US" sz="3600" dirty="0">
                <a:solidFill>
                  <a:schemeClr val="tx1">
                    <a:lumMod val="65000"/>
                    <a:lumOff val="35000"/>
                  </a:schemeClr>
                </a:solidFill>
                <a:effectLst>
                  <a:outerShdw blurRad="38100" dist="38100" dir="2700000" algn="tl">
                    <a:srgbClr val="000000">
                      <a:alpha val="43137"/>
                    </a:srgbClr>
                  </a:outerShdw>
                </a:effectLst>
                <a:latin typeface="Arial" pitchFamily="34" charset="0"/>
                <a:cs typeface="Arial" pitchFamily="34" charset="0"/>
              </a:rPr>
              <a:t>學生事務</a:t>
            </a:r>
            <a:r>
              <a:rPr lang="zh-TW" altLang="en-US" sz="3600" dirty="0" smtClean="0">
                <a:solidFill>
                  <a:schemeClr val="tx1">
                    <a:lumMod val="65000"/>
                    <a:lumOff val="35000"/>
                  </a:schemeClr>
                </a:solidFill>
                <a:effectLst>
                  <a:outerShdw blurRad="38100" dist="38100" dir="2700000" algn="tl">
                    <a:srgbClr val="000000">
                      <a:alpha val="43137"/>
                    </a:srgbClr>
                  </a:outerShdw>
                </a:effectLst>
                <a:latin typeface="Arial" pitchFamily="34" charset="0"/>
                <a:cs typeface="Arial" pitchFamily="34" charset="0"/>
              </a:rPr>
              <a:t>處課外活動組</a:t>
            </a:r>
            <a:endParaRPr lang="en-US" altLang="ko-KR" sz="3600" dirty="0">
              <a:solidFill>
                <a:schemeClr val="tx1">
                  <a:lumMod val="65000"/>
                  <a:lumOff val="35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6148" name="Rectangle 62"/>
          <p:cNvSpPr>
            <a:spLocks noChangeArrowheads="1"/>
          </p:cNvSpPr>
          <p:nvPr/>
        </p:nvSpPr>
        <p:spPr bwMode="auto">
          <a:xfrm>
            <a:off x="1410445" y="1340768"/>
            <a:ext cx="6624736" cy="1713359"/>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Gulim" panose="020B0600000101010101" pitchFamily="34" charset="-127"/>
                <a:ea typeface="Gulim" panose="020B0600000101010101" pitchFamily="34" charset="-127"/>
              </a:defRPr>
            </a:lvl1pPr>
            <a:lvl2pPr marL="742950" indent="-285750">
              <a:defRPr kumimoji="1" sz="2400">
                <a:solidFill>
                  <a:schemeClr val="tx1"/>
                </a:solidFill>
                <a:latin typeface="Gulim" panose="020B0600000101010101" pitchFamily="34" charset="-127"/>
                <a:ea typeface="Gulim" panose="020B0600000101010101" pitchFamily="34" charset="-127"/>
              </a:defRPr>
            </a:lvl2pPr>
            <a:lvl3pPr marL="1143000" indent="-228600">
              <a:defRPr kumimoji="1" sz="2400">
                <a:solidFill>
                  <a:schemeClr val="tx1"/>
                </a:solidFill>
                <a:latin typeface="Gulim" panose="020B0600000101010101" pitchFamily="34" charset="-127"/>
                <a:ea typeface="Gulim" panose="020B0600000101010101" pitchFamily="34" charset="-127"/>
              </a:defRPr>
            </a:lvl3pPr>
            <a:lvl4pPr marL="1600200" indent="-228600">
              <a:defRPr kumimoji="1" sz="2400">
                <a:solidFill>
                  <a:schemeClr val="tx1"/>
                </a:solidFill>
                <a:latin typeface="Gulim" panose="020B0600000101010101" pitchFamily="34" charset="-127"/>
                <a:ea typeface="Gulim" panose="020B0600000101010101" pitchFamily="34" charset="-127"/>
              </a:defRPr>
            </a:lvl4pPr>
            <a:lvl5pPr marL="2057400" indent="-22860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pPr algn="ctr">
              <a:spcBef>
                <a:spcPts val="1200"/>
              </a:spcBef>
              <a:defRPr/>
            </a:pPr>
            <a:r>
              <a:rPr lang="en-US" altLang="zh-TW" sz="4400" b="1" dirty="0" smtClean="0">
                <a:solidFill>
                  <a:srgbClr val="FFC000"/>
                </a:solidFill>
                <a:latin typeface="微軟正黑體" panose="020B0604030504040204" pitchFamily="34" charset="-120"/>
                <a:ea typeface="微軟正黑體" panose="020B0604030504040204" pitchFamily="34" charset="-120"/>
              </a:rPr>
              <a:t>110</a:t>
            </a:r>
            <a:r>
              <a:rPr lang="zh-TW" altLang="en-US" sz="4400" b="1" dirty="0" smtClean="0">
                <a:solidFill>
                  <a:srgbClr val="FFC000"/>
                </a:solidFill>
                <a:latin typeface="微軟正黑體" panose="020B0604030504040204" pitchFamily="34" charset="-120"/>
                <a:ea typeface="微軟正黑體" panose="020B0604030504040204" pitchFamily="34" charset="-120"/>
              </a:rPr>
              <a:t>學年</a:t>
            </a:r>
            <a:r>
              <a:rPr lang="zh-TW" altLang="en-US" sz="4400" b="1" dirty="0">
                <a:solidFill>
                  <a:srgbClr val="FFC000"/>
                </a:solidFill>
                <a:latin typeface="微軟正黑體" panose="020B0604030504040204" pitchFamily="34" charset="-120"/>
                <a:ea typeface="微軟正黑體" panose="020B0604030504040204" pitchFamily="34" charset="-120"/>
              </a:rPr>
              <a:t>度</a:t>
            </a:r>
            <a:r>
              <a:rPr lang="zh-TW" altLang="en-US" sz="4400" b="1" dirty="0" smtClean="0">
                <a:solidFill>
                  <a:srgbClr val="FFC000"/>
                </a:solidFill>
                <a:latin typeface="微軟正黑體" panose="020B0604030504040204" pitchFamily="34" charset="-120"/>
                <a:ea typeface="微軟正黑體" panose="020B0604030504040204" pitchFamily="34" charset="-120"/>
              </a:rPr>
              <a:t>第二學期</a:t>
            </a:r>
            <a:r>
              <a:rPr lang="en-US" altLang="zh-TW" sz="4400" b="1" dirty="0">
                <a:solidFill>
                  <a:srgbClr val="FFC000"/>
                </a:solidFill>
                <a:latin typeface="微軟正黑體" panose="020B0604030504040204" pitchFamily="34" charset="-120"/>
                <a:ea typeface="微軟正黑體" panose="020B0604030504040204" pitchFamily="34" charset="-120"/>
              </a:rPr>
              <a:t/>
            </a:r>
            <a:br>
              <a:rPr lang="en-US" altLang="zh-TW" sz="4400" b="1" dirty="0">
                <a:solidFill>
                  <a:srgbClr val="FFC000"/>
                </a:solidFill>
                <a:latin typeface="微軟正黑體" panose="020B0604030504040204" pitchFamily="34" charset="-120"/>
                <a:ea typeface="微軟正黑體" panose="020B0604030504040204" pitchFamily="34" charset="-120"/>
              </a:rPr>
            </a:br>
            <a:r>
              <a:rPr lang="zh-TW" altLang="en-US" sz="4400" b="1" dirty="0">
                <a:solidFill>
                  <a:srgbClr val="FFC000"/>
                </a:solidFill>
                <a:latin typeface="微軟正黑體" panose="020B0604030504040204" pitchFamily="34" charset="-120"/>
                <a:ea typeface="微軟正黑體" panose="020B0604030504040204" pitchFamily="34" charset="-120"/>
              </a:rPr>
              <a:t>學生社團檔案評鑑說明會</a:t>
            </a:r>
            <a:endParaRPr lang="en-US" altLang="zh-TW" sz="4400" b="1" dirty="0">
              <a:solidFill>
                <a:srgbClr val="FFC000"/>
              </a:solidFill>
              <a:latin typeface="微軟正黑體" panose="020B0604030504040204" pitchFamily="34" charset="-120"/>
              <a:ea typeface="微軟正黑體" panose="020B0604030504040204" pitchFamily="34" charset="-120"/>
            </a:endParaRPr>
          </a:p>
          <a:p>
            <a:pPr algn="ctr">
              <a:spcBef>
                <a:spcPts val="1200"/>
              </a:spcBef>
              <a:defRPr/>
            </a:pPr>
            <a:endParaRPr lang="en-US" altLang="zh-TW" sz="4400" b="1" dirty="0">
              <a:solidFill>
                <a:prstClr val="white"/>
              </a:solidFill>
              <a:effectLst>
                <a:outerShdw blurRad="38100" dist="38100" dir="2700000" algn="tl">
                  <a:srgbClr val="000000">
                    <a:alpha val="43137"/>
                  </a:srgbClr>
                </a:outerShdw>
              </a:effectLst>
              <a:latin typeface="華康中黑體" panose="020B0509000000000000" pitchFamily="49" charset="-120"/>
              <a:ea typeface="華康中黑體" panose="020B0509000000000000" pitchFamily="49" charset="-120"/>
              <a:cs typeface="Times New Roman" panose="02020603050405020304" pitchFamily="18" charset="0"/>
            </a:endParaRPr>
          </a:p>
          <a:p>
            <a:pPr algn="ctr">
              <a:spcAft>
                <a:spcPts val="900"/>
              </a:spcAft>
              <a:defRPr/>
            </a:pPr>
            <a:endParaRPr lang="en-US" altLang="zh-TW" sz="2000" dirty="0" smtClean="0">
              <a:solidFill>
                <a:schemeClr val="tx1">
                  <a:lumMod val="75000"/>
                  <a:lumOff val="25000"/>
                </a:schemeClr>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ctr">
              <a:spcAft>
                <a:spcPts val="900"/>
              </a:spcAft>
              <a:defRPr/>
            </a:pPr>
            <a:endParaRPr lang="en-US" altLang="zh-TW" sz="800" dirty="0" smtClean="0">
              <a:solidFill>
                <a:schemeClr val="tx1">
                  <a:lumMod val="75000"/>
                  <a:lumOff val="25000"/>
                </a:schemeClr>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ctr">
              <a:spcAft>
                <a:spcPts val="900"/>
              </a:spcAft>
              <a:defRPr/>
            </a:pPr>
            <a:r>
              <a:rPr lang="zh-TW" altLang="en-US" sz="2000" dirty="0" smtClean="0">
                <a:solidFill>
                  <a:schemeClr val="tx1">
                    <a:lumMod val="75000"/>
                    <a:lumOff val="25000"/>
                  </a:schemeClr>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cs typeface="Times New Roman" panose="02020603050405020304" pitchFamily="18" charset="0"/>
              </a:rPr>
              <a:t>報告人</a:t>
            </a:r>
            <a:r>
              <a:rPr lang="zh-TW" altLang="en-US" sz="2000" dirty="0">
                <a:solidFill>
                  <a:schemeClr val="tx1">
                    <a:lumMod val="75000"/>
                    <a:lumOff val="25000"/>
                  </a:schemeClr>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cs typeface="Times New Roman" panose="02020603050405020304" pitchFamily="18" charset="0"/>
              </a:rPr>
              <a:t>：林倩如</a:t>
            </a:r>
            <a:r>
              <a:rPr lang="en-US" altLang="zh-TW" sz="2000" dirty="0" smtClean="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2022.05.06</a:t>
            </a:r>
            <a:endParaRPr lang="en-US" altLang="ko-KR" sz="3000" dirty="0">
              <a:solidFill>
                <a:schemeClr val="bg1"/>
              </a:solidFill>
              <a:latin typeface="Arial" panose="020B0604020202020204" pitchFamily="34" charset="0"/>
              <a:ea typeface="華康儷金黑" pitchFamily="49" charset="-120"/>
              <a:cs typeface="Arial" panose="020B0604020202020204" pitchFamily="34" charset="0"/>
            </a:endParaRPr>
          </a:p>
        </p:txBody>
      </p:sp>
      <p:pic>
        <p:nvPicPr>
          <p:cNvPr id="6149" name="Picture 65" descr="G:\DATA_F（F：）\yfyang\標準字等圖檔\CCU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6188" y="6165850"/>
            <a:ext cx="1566862"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10</a:t>
            </a:fld>
            <a:endParaRPr lang="en-US" altLang="ko-KR"/>
          </a:p>
        </p:txBody>
      </p:sp>
      <p:sp>
        <p:nvSpPr>
          <p:cNvPr id="7" name="圓角矩形 6"/>
          <p:cNvSpPr/>
          <p:nvPr/>
        </p:nvSpPr>
        <p:spPr bwMode="auto">
          <a:xfrm>
            <a:off x="251520" y="1268760"/>
            <a:ext cx="720080" cy="2736304"/>
          </a:xfrm>
          <a:prstGeom prst="roundRect">
            <a:avLst/>
          </a:prstGeom>
          <a:solidFill>
            <a:srgbClr val="AC0000"/>
          </a:solidFill>
          <a:ln w="38100"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數位化管理</a:t>
            </a:r>
          </a:p>
          <a:p>
            <a:pPr marL="0" marR="0" indent="0" algn="ctr" defTabSz="914400" rtl="0" eaLnBrk="1" fontAlgn="base" latinLnBrk="1" hangingPunct="1">
              <a:lnSpc>
                <a:spcPct val="100000"/>
              </a:lnSpc>
              <a:spcBef>
                <a:spcPct val="0"/>
              </a:spcBef>
              <a:spcAft>
                <a:spcPct val="0"/>
              </a:spcAft>
              <a:buClrTx/>
              <a:buSzTx/>
              <a:buFontTx/>
              <a:buNone/>
              <a:tabLst/>
            </a:pPr>
            <a:r>
              <a:rPr lang="en-US" altLang="zh-TW" dirty="0" smtClean="0">
                <a:solidFill>
                  <a:schemeClr val="bg1"/>
                </a:solidFill>
                <a:latin typeface="華康布丁體W7(P)" panose="040B0700000000000000" pitchFamily="82" charset="-120"/>
                <a:ea typeface="華康布丁體W7(P)" panose="040B0700000000000000" pitchFamily="82" charset="-120"/>
              </a:rPr>
              <a:t>3%</a:t>
            </a:r>
            <a:endParaRPr kumimoji="1" lang="zh-TW" altLang="en-US"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endParaRPr>
          </a:p>
        </p:txBody>
      </p:sp>
      <p:sp>
        <p:nvSpPr>
          <p:cNvPr id="8" name="矩形 7"/>
          <p:cNvSpPr/>
          <p:nvPr/>
        </p:nvSpPr>
        <p:spPr bwMode="auto">
          <a:xfrm>
            <a:off x="1482924" y="1412776"/>
            <a:ext cx="3513855" cy="1296144"/>
          </a:xfrm>
          <a:prstGeom prst="rect">
            <a:avLst/>
          </a:prstGeom>
          <a:noFill/>
          <a:ln w="28575"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zh-TW" b="1" dirty="0">
                <a:solidFill>
                  <a:srgbClr val="C00000"/>
                </a:solidFill>
                <a:latin typeface="華康布丁體W7(P)" panose="040B0700000000000000" pitchFamily="82" charset="-120"/>
                <a:ea typeface="華康布丁體W7(P)" panose="040B0700000000000000" pitchFamily="82" charset="-120"/>
              </a:rPr>
              <a:t>檔案數位化</a:t>
            </a:r>
            <a:r>
              <a:rPr lang="zh-TW" altLang="zh-TW" b="1" dirty="0" smtClean="0">
                <a:solidFill>
                  <a:srgbClr val="C00000"/>
                </a:solidFill>
                <a:latin typeface="華康布丁體W7(P)" panose="040B0700000000000000" pitchFamily="82" charset="-120"/>
                <a:ea typeface="華康布丁體W7(P)" panose="040B0700000000000000" pitchFamily="82" charset="-120"/>
              </a:rPr>
              <a:t>及</a:t>
            </a:r>
            <a:endParaRPr lang="en-US" altLang="zh-TW" b="1" dirty="0" smtClean="0">
              <a:solidFill>
                <a:srgbClr val="C00000"/>
              </a:solidFill>
              <a:latin typeface="華康布丁體W7(P)" panose="040B0700000000000000" pitchFamily="82" charset="-120"/>
              <a:ea typeface="華康布丁體W7(P)" panose="040B0700000000000000" pitchFamily="82" charset="-120"/>
            </a:endParaRPr>
          </a:p>
          <a:p>
            <a:pPr algn="ctr"/>
            <a:r>
              <a:rPr lang="zh-TW" altLang="zh-TW" b="1" dirty="0" smtClean="0">
                <a:solidFill>
                  <a:srgbClr val="C00000"/>
                </a:solidFill>
                <a:latin typeface="華康布丁體W7(P)" panose="040B0700000000000000" pitchFamily="82" charset="-120"/>
                <a:ea typeface="華康布丁體W7(P)" panose="040B0700000000000000" pitchFamily="82" charset="-120"/>
              </a:rPr>
              <a:t>善</a:t>
            </a:r>
            <a:r>
              <a:rPr lang="zh-TW" altLang="zh-TW" b="1" dirty="0">
                <a:solidFill>
                  <a:srgbClr val="C00000"/>
                </a:solidFill>
                <a:latin typeface="華康布丁體W7(P)" panose="040B0700000000000000" pitchFamily="82" charset="-120"/>
                <a:ea typeface="華康布丁體W7(P)" panose="040B0700000000000000" pitchFamily="82" charset="-120"/>
              </a:rPr>
              <a:t>用社群網頁互動</a:t>
            </a:r>
          </a:p>
          <a:p>
            <a:pPr algn="ctr"/>
            <a:r>
              <a:rPr lang="en-US" altLang="zh-TW" b="1" dirty="0">
                <a:solidFill>
                  <a:srgbClr val="C00000"/>
                </a:solidFill>
                <a:latin typeface="華康布丁體W7(P)" panose="040B0700000000000000" pitchFamily="82" charset="-120"/>
                <a:ea typeface="華康布丁體W7(P)" panose="040B0700000000000000" pitchFamily="82" charset="-120"/>
              </a:rPr>
              <a:t>(</a:t>
            </a:r>
            <a:r>
              <a:rPr lang="zh-TW" altLang="zh-TW" b="1" dirty="0">
                <a:solidFill>
                  <a:srgbClr val="C00000"/>
                </a:solidFill>
                <a:latin typeface="華康布丁體W7(P)" panose="040B0700000000000000" pitchFamily="82" charset="-120"/>
                <a:ea typeface="華康布丁體W7(P)" panose="040B0700000000000000" pitchFamily="82" charset="-120"/>
              </a:rPr>
              <a:t>以社團網頁呈現評分</a:t>
            </a:r>
            <a:r>
              <a:rPr lang="en-US" altLang="zh-TW" b="1" dirty="0">
                <a:solidFill>
                  <a:srgbClr val="C00000"/>
                </a:solidFill>
                <a:latin typeface="華康布丁體W7(P)" panose="040B0700000000000000" pitchFamily="82" charset="-120"/>
                <a:ea typeface="華康布丁體W7(P)" panose="040B0700000000000000" pitchFamily="82" charset="-120"/>
              </a:rPr>
              <a:t>)</a:t>
            </a:r>
            <a:endParaRPr lang="zh-TW" altLang="en-US" sz="2000" b="1" dirty="0">
              <a:ln>
                <a:solidFill>
                  <a:schemeClr val="bg1"/>
                </a:solidFill>
              </a:ln>
              <a:solidFill>
                <a:srgbClr val="C00000"/>
              </a:solidFill>
              <a:latin typeface="華康布丁體W7(P)" panose="040B0700000000000000" pitchFamily="82" charset="-120"/>
              <a:ea typeface="華康布丁體W7(P)" panose="040B0700000000000000" pitchFamily="82" charset="-120"/>
            </a:endParaRPr>
          </a:p>
        </p:txBody>
      </p:sp>
      <p:sp>
        <p:nvSpPr>
          <p:cNvPr id="9" name="矩形 8"/>
          <p:cNvSpPr/>
          <p:nvPr/>
        </p:nvSpPr>
        <p:spPr bwMode="auto">
          <a:xfrm>
            <a:off x="5573174" y="1340769"/>
            <a:ext cx="2872013" cy="1440160"/>
          </a:xfrm>
          <a:prstGeom prst="rect">
            <a:avLst/>
          </a:prstGeom>
          <a:noFill/>
          <a:ln w="28575"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42900" lvl="0" indent="-342900">
              <a:buFont typeface="Wingdings" panose="05000000000000000000" pitchFamily="2" charset="2"/>
              <a:buChar char="l"/>
            </a:pPr>
            <a:r>
              <a:rPr lang="zh-TW" altLang="zh-TW" sz="1600" dirty="0">
                <a:solidFill>
                  <a:srgbClr val="FF9933"/>
                </a:solidFill>
                <a:latin typeface="華康布丁體W7(P)" panose="040B0700000000000000" pitchFamily="82" charset="-120"/>
                <a:ea typeface="華康布丁體W7(P)" panose="040B0700000000000000" pitchFamily="82" charset="-120"/>
              </a:rPr>
              <a:t>網頁</a:t>
            </a:r>
            <a:r>
              <a:rPr lang="zh-TW" altLang="zh-TW" sz="1600" dirty="0">
                <a:solidFill>
                  <a:srgbClr val="0070C0"/>
                </a:solidFill>
                <a:latin typeface="華康布丁體W7(P)" panose="040B0700000000000000" pitchFamily="82" charset="-120"/>
                <a:ea typeface="華康布丁體W7(P)" panose="040B0700000000000000" pitchFamily="82" charset="-120"/>
              </a:rPr>
              <a:t>最新公告、訊息之即時性及相關連結：</a:t>
            </a:r>
            <a:r>
              <a:rPr lang="en-US" altLang="zh-TW" sz="1600" dirty="0">
                <a:solidFill>
                  <a:srgbClr val="C00000"/>
                </a:solidFill>
                <a:latin typeface="華康布丁體W7(P)" panose="040B0700000000000000" pitchFamily="82" charset="-120"/>
                <a:ea typeface="華康布丁體W7(P)" panose="040B0700000000000000" pitchFamily="82" charset="-120"/>
              </a:rPr>
              <a:t>1</a:t>
            </a:r>
            <a:r>
              <a:rPr lang="zh-TW" altLang="zh-TW" sz="1600" dirty="0">
                <a:solidFill>
                  <a:srgbClr val="C00000"/>
                </a:solidFill>
                <a:latin typeface="華康布丁體W7(P)" panose="040B0700000000000000" pitchFamily="82" charset="-120"/>
                <a:ea typeface="華康布丁體W7(P)" panose="040B0700000000000000" pitchFamily="82" charset="-120"/>
              </a:rPr>
              <a:t>分</a:t>
            </a:r>
          </a:p>
          <a:p>
            <a:pPr marL="342900" lvl="0" indent="-342900">
              <a:buFont typeface="Wingdings" panose="05000000000000000000" pitchFamily="2" charset="2"/>
              <a:buChar char="l"/>
            </a:pPr>
            <a:r>
              <a:rPr lang="zh-TW" altLang="zh-TW" sz="1600" dirty="0">
                <a:solidFill>
                  <a:srgbClr val="0070C0"/>
                </a:solidFill>
                <a:latin typeface="華康布丁體W7(P)" panose="040B0700000000000000" pitchFamily="82" charset="-120"/>
                <a:ea typeface="華康布丁體W7(P)" panose="040B0700000000000000" pitchFamily="82" charset="-120"/>
              </a:rPr>
              <a:t>財務公告於</a:t>
            </a:r>
            <a:r>
              <a:rPr lang="zh-TW" altLang="zh-TW" sz="1600" dirty="0">
                <a:solidFill>
                  <a:srgbClr val="FF9933"/>
                </a:solidFill>
                <a:latin typeface="華康布丁體W7(P)" panose="040B0700000000000000" pitchFamily="82" charset="-120"/>
                <a:ea typeface="華康布丁體W7(P)" panose="040B0700000000000000" pitchFamily="82" charset="-120"/>
              </a:rPr>
              <a:t>網頁</a:t>
            </a:r>
            <a:r>
              <a:rPr lang="zh-TW" altLang="zh-TW" sz="1600" dirty="0">
                <a:solidFill>
                  <a:srgbClr val="0070C0"/>
                </a:solidFill>
                <a:latin typeface="華康布丁體W7(P)" panose="040B0700000000000000" pitchFamily="82" charset="-120"/>
                <a:ea typeface="華康布丁體W7(P)" panose="040B0700000000000000" pitchFamily="82" charset="-120"/>
              </a:rPr>
              <a:t>：</a:t>
            </a:r>
            <a:r>
              <a:rPr lang="en-US" altLang="zh-TW" sz="1600" dirty="0">
                <a:solidFill>
                  <a:srgbClr val="C00000"/>
                </a:solidFill>
                <a:latin typeface="華康布丁體W7(P)" panose="040B0700000000000000" pitchFamily="82" charset="-120"/>
                <a:ea typeface="華康布丁體W7(P)" panose="040B0700000000000000" pitchFamily="82" charset="-120"/>
              </a:rPr>
              <a:t>1</a:t>
            </a:r>
            <a:r>
              <a:rPr lang="zh-TW" altLang="zh-TW" sz="1600" dirty="0">
                <a:solidFill>
                  <a:srgbClr val="C00000"/>
                </a:solidFill>
                <a:latin typeface="華康布丁體W7(P)" panose="040B0700000000000000" pitchFamily="82" charset="-120"/>
                <a:ea typeface="華康布丁體W7(P)" panose="040B0700000000000000" pitchFamily="82" charset="-120"/>
              </a:rPr>
              <a:t>分</a:t>
            </a:r>
          </a:p>
          <a:p>
            <a:pPr marL="342900" indent="-342900">
              <a:buFont typeface="Wingdings" panose="05000000000000000000" pitchFamily="2" charset="2"/>
              <a:buChar char="l"/>
            </a:pPr>
            <a:r>
              <a:rPr lang="zh-TW" altLang="zh-TW" sz="1600" dirty="0">
                <a:solidFill>
                  <a:srgbClr val="0070C0"/>
                </a:solidFill>
                <a:latin typeface="華康布丁體W7(P)" panose="040B0700000000000000" pitchFamily="82" charset="-120"/>
                <a:ea typeface="華康布丁體W7(P)" panose="040B0700000000000000" pitchFamily="82" charset="-120"/>
              </a:rPr>
              <a:t>組織章程：</a:t>
            </a:r>
            <a:r>
              <a:rPr lang="en-US" altLang="zh-TW" sz="1600" dirty="0">
                <a:solidFill>
                  <a:srgbClr val="C00000"/>
                </a:solidFill>
                <a:latin typeface="華康布丁體W7(P)" panose="040B0700000000000000" pitchFamily="82" charset="-120"/>
                <a:ea typeface="華康布丁體W7(P)" panose="040B0700000000000000" pitchFamily="82" charset="-120"/>
              </a:rPr>
              <a:t>1</a:t>
            </a:r>
            <a:r>
              <a:rPr lang="zh-TW" altLang="zh-TW" sz="1600" dirty="0">
                <a:solidFill>
                  <a:srgbClr val="C00000"/>
                </a:solidFill>
                <a:latin typeface="華康布丁體W7(P)" panose="040B0700000000000000" pitchFamily="82" charset="-120"/>
                <a:ea typeface="華康布丁體W7(P)" panose="040B0700000000000000" pitchFamily="82" charset="-120"/>
              </a:rPr>
              <a:t>分</a:t>
            </a:r>
            <a:endParaRPr lang="zh-TW" altLang="en-US" sz="1000" dirty="0">
              <a:ln>
                <a:solidFill>
                  <a:schemeClr val="bg1"/>
                </a:solidFill>
              </a:ln>
              <a:solidFill>
                <a:srgbClr val="C00000"/>
              </a:solidFill>
              <a:latin typeface="華康布丁體W7(P)" panose="040B0700000000000000" pitchFamily="82" charset="-120"/>
              <a:ea typeface="華康布丁體W7(P)" panose="040B0700000000000000" pitchFamily="82" charset="-120"/>
            </a:endParaRPr>
          </a:p>
        </p:txBody>
      </p:sp>
      <p:cxnSp>
        <p:nvCxnSpPr>
          <p:cNvPr id="3" name="直線接點 2"/>
          <p:cNvCxnSpPr>
            <a:stCxn id="8" idx="3"/>
            <a:endCxn id="9" idx="1"/>
          </p:cNvCxnSpPr>
          <p:nvPr/>
        </p:nvCxnSpPr>
        <p:spPr bwMode="auto">
          <a:xfrm>
            <a:off x="4996779" y="2060848"/>
            <a:ext cx="576395" cy="1"/>
          </a:xfrm>
          <a:prstGeom prst="line">
            <a:avLst/>
          </a:prstGeom>
          <a:solidFill>
            <a:schemeClr val="accent1"/>
          </a:solidFill>
          <a:ln w="28575" cap="flat" cmpd="sng" algn="ctr">
            <a:solidFill>
              <a:srgbClr val="0070C0"/>
            </a:solidFill>
            <a:prstDash val="solid"/>
            <a:round/>
            <a:headEnd type="none" w="med" len="med"/>
            <a:tailEnd type="none" w="med" len="med"/>
          </a:ln>
          <a:effectLst/>
        </p:spPr>
      </p:cxnSp>
      <p:sp>
        <p:nvSpPr>
          <p:cNvPr id="10" name="十二角星形 9"/>
          <p:cNvSpPr/>
          <p:nvPr/>
        </p:nvSpPr>
        <p:spPr bwMode="auto">
          <a:xfrm>
            <a:off x="4629096" y="2317870"/>
            <a:ext cx="1023024" cy="895106"/>
          </a:xfrm>
          <a:prstGeom prst="star12">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3</a:t>
            </a:r>
            <a:r>
              <a:rPr kumimoji="1" lang="zh-TW" altLang="en-US" sz="1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1" name="流程圖: 結束點 10"/>
          <p:cNvSpPr/>
          <p:nvPr/>
        </p:nvSpPr>
        <p:spPr bwMode="auto">
          <a:xfrm>
            <a:off x="2466020" y="128245"/>
            <a:ext cx="4248472" cy="720080"/>
          </a:xfrm>
          <a:prstGeom prst="flowChartTerminator">
            <a:avLst/>
          </a:prstGeom>
          <a:noFill/>
          <a:ln w="76200"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dist" defTabSz="914400" rtl="0" eaLnBrk="1" fontAlgn="base" latinLnBrk="1" hangingPunct="1">
              <a:lnSpc>
                <a:spcPct val="100000"/>
              </a:lnSpc>
              <a:spcBef>
                <a:spcPct val="0"/>
              </a:spcBef>
              <a:spcAft>
                <a:spcPct val="0"/>
              </a:spcAft>
              <a:buClrTx/>
              <a:buSzTx/>
              <a:buFontTx/>
              <a:buNone/>
              <a:tabLst/>
            </a:pPr>
            <a:r>
              <a:rPr kumimoji="1" lang="zh-TW" altLang="en-US" sz="30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總體評鑑評分標準</a:t>
            </a:r>
          </a:p>
        </p:txBody>
      </p:sp>
      <p:sp>
        <p:nvSpPr>
          <p:cNvPr id="12" name="矩形 11"/>
          <p:cNvSpPr/>
          <p:nvPr/>
        </p:nvSpPr>
        <p:spPr bwMode="auto">
          <a:xfrm>
            <a:off x="-329836" y="484526"/>
            <a:ext cx="3181318" cy="70940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accent6">
                    <a:lumMod val="60000"/>
                    <a:lumOff val="40000"/>
                  </a:schemeClr>
                </a:solidFill>
                <a:effectLst/>
                <a:latin typeface="華康布丁體W7(P)" panose="040B0700000000000000" pitchFamily="82" charset="-120"/>
                <a:ea typeface="華康布丁體W7(P)" panose="040B0700000000000000" pitchFamily="82" charset="-120"/>
              </a:rPr>
              <a:t>人事行政</a:t>
            </a:r>
            <a:r>
              <a:rPr lang="en-US" altLang="zh-TW" sz="2800" b="1" dirty="0" smtClean="0">
                <a:solidFill>
                  <a:schemeClr val="accent6">
                    <a:lumMod val="60000"/>
                    <a:lumOff val="40000"/>
                  </a:schemeClr>
                </a:solidFill>
                <a:latin typeface="華康布丁體W7(P)" panose="040B0700000000000000" pitchFamily="82" charset="-120"/>
                <a:ea typeface="華康布丁體W7(P)" panose="040B0700000000000000" pitchFamily="82" charset="-120"/>
              </a:rPr>
              <a:t>30%</a:t>
            </a:r>
            <a:endParaRPr kumimoji="1" lang="zh-TW" altLang="en-US" sz="2800" b="1" i="0" u="none" strike="noStrike" cap="none" normalizeH="0" baseline="0" dirty="0" smtClean="0">
              <a:ln>
                <a:noFill/>
              </a:ln>
              <a:solidFill>
                <a:schemeClr val="accent6">
                  <a:lumMod val="60000"/>
                  <a:lumOff val="40000"/>
                </a:schemeClr>
              </a:solidFill>
              <a:effectLst/>
              <a:latin typeface="華康布丁體W7(P)" panose="040B0700000000000000" pitchFamily="82" charset="-120"/>
              <a:ea typeface="華康布丁體W7(P)" panose="040B0700000000000000" pitchFamily="82" charset="-120"/>
            </a:endParaRPr>
          </a:p>
        </p:txBody>
      </p:sp>
      <p:pic>
        <p:nvPicPr>
          <p:cNvPr id="5" name="圖片 4"/>
          <p:cNvPicPr>
            <a:picLocks noChangeAspect="1"/>
          </p:cNvPicPr>
          <p:nvPr/>
        </p:nvPicPr>
        <p:blipFill rotWithShape="1">
          <a:blip r:embed="rId2"/>
          <a:srcRect b="27491"/>
          <a:stretch/>
        </p:blipFill>
        <p:spPr>
          <a:xfrm>
            <a:off x="1122541" y="3406384"/>
            <a:ext cx="3173875" cy="2447021"/>
          </a:xfrm>
          <a:prstGeom prst="rect">
            <a:avLst/>
          </a:prstGeom>
          <a:ln>
            <a:solidFill>
              <a:srgbClr val="000000"/>
            </a:solidFill>
          </a:ln>
        </p:spPr>
      </p:pic>
      <p:sp>
        <p:nvSpPr>
          <p:cNvPr id="15" name="文字方塊 14"/>
          <p:cNvSpPr txBox="1"/>
          <p:nvPr/>
        </p:nvSpPr>
        <p:spPr>
          <a:xfrm>
            <a:off x="2902678" y="5965655"/>
            <a:ext cx="3375155" cy="461665"/>
          </a:xfrm>
          <a:prstGeom prst="rect">
            <a:avLst/>
          </a:prstGeom>
          <a:noFill/>
        </p:spPr>
        <p:txBody>
          <a:bodyPr wrap="none" rtlCol="0">
            <a:spAutoFit/>
          </a:bodyPr>
          <a:lstStyle/>
          <a:p>
            <a:r>
              <a:rPr lang="zh-TW" altLang="en-US" dirty="0" smtClean="0">
                <a:solidFill>
                  <a:srgbClr val="FF0000"/>
                </a:solidFill>
              </a:rPr>
              <a:t>請務必更新</a:t>
            </a:r>
            <a:r>
              <a:rPr lang="en-US" altLang="zh-TW" dirty="0" smtClean="0">
                <a:solidFill>
                  <a:srgbClr val="FF0000"/>
                </a:solidFill>
              </a:rPr>
              <a:t>RPAGE</a:t>
            </a:r>
            <a:r>
              <a:rPr lang="zh-TW" altLang="en-US" dirty="0" smtClean="0">
                <a:solidFill>
                  <a:srgbClr val="FF0000"/>
                </a:solidFill>
              </a:rPr>
              <a:t>網頁</a:t>
            </a:r>
            <a:endParaRPr lang="zh-TW" altLang="en-US" dirty="0">
              <a:solidFill>
                <a:srgbClr val="FF0000"/>
              </a:solidFill>
            </a:endParaRPr>
          </a:p>
        </p:txBody>
      </p:sp>
      <p:pic>
        <p:nvPicPr>
          <p:cNvPr id="17" name="圖片 16"/>
          <p:cNvPicPr>
            <a:picLocks noChangeAspect="1"/>
          </p:cNvPicPr>
          <p:nvPr/>
        </p:nvPicPr>
        <p:blipFill>
          <a:blip r:embed="rId3"/>
          <a:stretch>
            <a:fillRect/>
          </a:stretch>
        </p:blipFill>
        <p:spPr>
          <a:xfrm>
            <a:off x="4463325" y="3406384"/>
            <a:ext cx="4272219" cy="2441268"/>
          </a:xfrm>
          <a:prstGeom prst="rect">
            <a:avLst/>
          </a:prstGeom>
          <a:ln>
            <a:solidFill>
              <a:srgbClr val="000000"/>
            </a:solidFill>
          </a:ln>
        </p:spPr>
      </p:pic>
    </p:spTree>
    <p:extLst>
      <p:ext uri="{BB962C8B-B14F-4D97-AF65-F5344CB8AC3E}">
        <p14:creationId xmlns:p14="http://schemas.microsoft.com/office/powerpoint/2010/main" val="66552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79512" y="570821"/>
            <a:ext cx="2376264" cy="448823"/>
          </a:xfrm>
        </p:spPr>
        <p:txBody>
          <a:bodyPr/>
          <a:lstStyle/>
          <a:p>
            <a:pPr algn="ctr"/>
            <a:r>
              <a:rPr lang="zh-TW" altLang="en-US" sz="2600" b="1" kern="1200" dirty="0">
                <a:solidFill>
                  <a:srgbClr val="92D050"/>
                </a:solidFill>
                <a:latin typeface="華康布丁體W7(P)" panose="040B0700000000000000" pitchFamily="82" charset="-120"/>
                <a:ea typeface="華康布丁體W7(P)" panose="040B0700000000000000" pitchFamily="82" charset="-120"/>
                <a:cs typeface="+mn-cs"/>
              </a:rPr>
              <a:t>財務稽核</a:t>
            </a:r>
            <a:r>
              <a:rPr lang="en-US" altLang="zh-TW" sz="2600" b="1" kern="1200" dirty="0">
                <a:solidFill>
                  <a:srgbClr val="92D050"/>
                </a:solidFill>
                <a:latin typeface="華康布丁體W7(P)" panose="040B0700000000000000" pitchFamily="82" charset="-120"/>
                <a:ea typeface="華康布丁體W7(P)" panose="040B0700000000000000" pitchFamily="82" charset="-120"/>
                <a:cs typeface="+mn-cs"/>
              </a:rPr>
              <a:t>20%</a:t>
            </a:r>
            <a:endParaRPr lang="zh-TW" altLang="en-US" sz="2600" b="1" kern="1200" dirty="0">
              <a:solidFill>
                <a:srgbClr val="92D050"/>
              </a:solidFill>
              <a:latin typeface="華康布丁體W7(P)" panose="040B0700000000000000" pitchFamily="82" charset="-120"/>
              <a:ea typeface="華康布丁體W7(P)" panose="040B0700000000000000" pitchFamily="82" charset="-120"/>
              <a:cs typeface="+mn-cs"/>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11</a:t>
            </a:fld>
            <a:endParaRPr lang="en-US" altLang="ko-KR"/>
          </a:p>
        </p:txBody>
      </p:sp>
      <p:sp>
        <p:nvSpPr>
          <p:cNvPr id="5" name="圓角矩形 4"/>
          <p:cNvSpPr/>
          <p:nvPr/>
        </p:nvSpPr>
        <p:spPr bwMode="auto">
          <a:xfrm>
            <a:off x="461717" y="1988840"/>
            <a:ext cx="802432" cy="3240360"/>
          </a:xfrm>
          <a:prstGeom prst="roundRect">
            <a:avLst/>
          </a:prstGeom>
          <a:solidFill>
            <a:srgbClr val="AC0000"/>
          </a:solidFill>
          <a:ln w="38100"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lang="zh-TW" altLang="en-US" b="1" dirty="0">
                <a:solidFill>
                  <a:schemeClr val="bg1"/>
                </a:solidFill>
                <a:latin typeface="華康布丁體W7(P)" panose="040B0700000000000000" pitchFamily="82" charset="-120"/>
                <a:ea typeface="華康布丁體W7(P)" panose="040B0700000000000000" pitchFamily="82" charset="-120"/>
              </a:rPr>
              <a:t>最近</a:t>
            </a:r>
            <a:r>
              <a:rPr lang="zh-TW" altLang="en-US" b="1" dirty="0" smtClean="0">
                <a:solidFill>
                  <a:schemeClr val="bg1"/>
                </a:solidFill>
                <a:latin typeface="華康布丁體W7(P)" panose="040B0700000000000000" pitchFamily="82" charset="-120"/>
                <a:ea typeface="華康布丁體W7(P)" panose="040B0700000000000000" pitchFamily="82" charset="-120"/>
              </a:rPr>
              <a:t>兩年財務</a:t>
            </a:r>
            <a:endParaRPr kumimoji="1" lang="en-US" altLang="zh-TW" b="1"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endParaRPr>
          </a:p>
        </p:txBody>
      </p:sp>
      <p:sp>
        <p:nvSpPr>
          <p:cNvPr id="6" name="矩形 5"/>
          <p:cNvSpPr/>
          <p:nvPr/>
        </p:nvSpPr>
        <p:spPr bwMode="auto">
          <a:xfrm>
            <a:off x="1979711" y="1752195"/>
            <a:ext cx="2616001"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dirty="0">
                <a:solidFill>
                  <a:srgbClr val="006600"/>
                </a:solidFill>
                <a:latin typeface="華康布丁體W7(P)" panose="040B0700000000000000" pitchFamily="82" charset="-120"/>
                <a:ea typeface="華康布丁體W7(P)" panose="040B0700000000000000" pitchFamily="82" charset="-120"/>
              </a:rPr>
              <a:t>銀行或郵局存摺</a:t>
            </a:r>
          </a:p>
        </p:txBody>
      </p:sp>
      <p:sp>
        <p:nvSpPr>
          <p:cNvPr id="7" name="矩形 6"/>
          <p:cNvSpPr/>
          <p:nvPr/>
        </p:nvSpPr>
        <p:spPr bwMode="auto">
          <a:xfrm>
            <a:off x="1979711" y="3188820"/>
            <a:ext cx="3384376"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dirty="0">
                <a:solidFill>
                  <a:srgbClr val="FF0000"/>
                </a:solidFill>
                <a:latin typeface="華康布丁體W7(P)" panose="040B0700000000000000" pitchFamily="82" charset="-120"/>
                <a:ea typeface="華康布丁體W7(P)" panose="040B0700000000000000" pitchFamily="82" charset="-120"/>
              </a:rPr>
              <a:t>上屆</a:t>
            </a:r>
            <a:r>
              <a:rPr lang="zh-TW" altLang="en-US" dirty="0">
                <a:solidFill>
                  <a:srgbClr val="006600"/>
                </a:solidFill>
                <a:latin typeface="華康布丁體W7(P)" panose="040B0700000000000000" pitchFamily="82" charset="-120"/>
                <a:ea typeface="華康布丁體W7(P)" panose="040B0700000000000000" pitchFamily="82" charset="-120"/>
              </a:rPr>
              <a:t>收支、帳目、帳本</a:t>
            </a:r>
          </a:p>
        </p:txBody>
      </p:sp>
      <p:sp>
        <p:nvSpPr>
          <p:cNvPr id="8" name="矩形 7"/>
          <p:cNvSpPr/>
          <p:nvPr/>
        </p:nvSpPr>
        <p:spPr bwMode="auto">
          <a:xfrm>
            <a:off x="1979711" y="4649602"/>
            <a:ext cx="5184576"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zh-TW" dirty="0">
                <a:solidFill>
                  <a:srgbClr val="006600"/>
                </a:solidFill>
                <a:latin typeface="華康布丁體W7(P)" panose="040B0700000000000000" pitchFamily="82" charset="-120"/>
                <a:ea typeface="華康布丁體W7(P)" panose="040B0700000000000000" pitchFamily="82" charset="-120"/>
              </a:rPr>
              <a:t>學期收支明細表</a:t>
            </a:r>
            <a:r>
              <a:rPr lang="zh-TW" altLang="zh-TW" dirty="0">
                <a:solidFill>
                  <a:srgbClr val="FF0000"/>
                </a:solidFill>
                <a:latin typeface="華康布丁體W7(P)" panose="040B0700000000000000" pitchFamily="82" charset="-120"/>
                <a:ea typeface="華康布丁體W7(P)" panose="040B0700000000000000" pitchFamily="82" charset="-120"/>
              </a:rPr>
              <a:t>交接簽證</a:t>
            </a:r>
            <a:r>
              <a:rPr lang="en-US" altLang="zh-TW" dirty="0">
                <a:solidFill>
                  <a:srgbClr val="006600"/>
                </a:solidFill>
                <a:latin typeface="華康布丁體W7(P)" panose="040B0700000000000000" pitchFamily="82" charset="-120"/>
                <a:ea typeface="華康布丁體W7(P)" panose="040B0700000000000000" pitchFamily="82" charset="-120"/>
              </a:rPr>
              <a:t>-</a:t>
            </a:r>
            <a:r>
              <a:rPr lang="zh-TW" altLang="zh-TW" dirty="0">
                <a:solidFill>
                  <a:srgbClr val="C00000"/>
                </a:solidFill>
                <a:latin typeface="華康布丁體W7(P)" panose="040B0700000000000000" pitchFamily="82" charset="-120"/>
                <a:ea typeface="華康布丁體W7(P)" panose="040B0700000000000000" pitchFamily="82" charset="-120"/>
              </a:rPr>
              <a:t>金額核對</a:t>
            </a:r>
            <a:endParaRPr lang="zh-TW" altLang="en-US" dirty="0">
              <a:solidFill>
                <a:srgbClr val="C00000"/>
              </a:solidFill>
              <a:latin typeface="華康布丁體W7(P)" panose="040B0700000000000000" pitchFamily="82" charset="-120"/>
              <a:ea typeface="華康布丁體W7(P)" panose="040B0700000000000000" pitchFamily="82" charset="-120"/>
            </a:endParaRPr>
          </a:p>
        </p:txBody>
      </p:sp>
      <p:cxnSp>
        <p:nvCxnSpPr>
          <p:cNvPr id="9" name="肘形接點 8"/>
          <p:cNvCxnSpPr>
            <a:stCxn id="5" idx="3"/>
            <a:endCxn id="6" idx="1"/>
          </p:cNvCxnSpPr>
          <p:nvPr/>
        </p:nvCxnSpPr>
        <p:spPr bwMode="auto">
          <a:xfrm flipV="1">
            <a:off x="1264149" y="2184243"/>
            <a:ext cx="715562" cy="1424777"/>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1" name="肘形接點 10"/>
          <p:cNvCxnSpPr>
            <a:stCxn id="5" idx="3"/>
            <a:endCxn id="7" idx="1"/>
          </p:cNvCxnSpPr>
          <p:nvPr/>
        </p:nvCxnSpPr>
        <p:spPr bwMode="auto">
          <a:xfrm>
            <a:off x="1264149" y="3609020"/>
            <a:ext cx="715562" cy="11848"/>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3" name="肘形接點 12"/>
          <p:cNvCxnSpPr>
            <a:stCxn id="5" idx="3"/>
            <a:endCxn id="8" idx="1"/>
          </p:cNvCxnSpPr>
          <p:nvPr/>
        </p:nvCxnSpPr>
        <p:spPr bwMode="auto">
          <a:xfrm>
            <a:off x="1264149" y="3609020"/>
            <a:ext cx="715562" cy="1472630"/>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sp>
        <p:nvSpPr>
          <p:cNvPr id="3" name="十二角星形 2"/>
          <p:cNvSpPr/>
          <p:nvPr/>
        </p:nvSpPr>
        <p:spPr bwMode="auto">
          <a:xfrm>
            <a:off x="4206068" y="1478547"/>
            <a:ext cx="797980"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2" name="十二角星形 11"/>
          <p:cNvSpPr/>
          <p:nvPr/>
        </p:nvSpPr>
        <p:spPr bwMode="auto">
          <a:xfrm>
            <a:off x="5081587" y="2896631"/>
            <a:ext cx="813223"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4" name="十二角星形 13"/>
          <p:cNvSpPr/>
          <p:nvPr/>
        </p:nvSpPr>
        <p:spPr bwMode="auto">
          <a:xfrm>
            <a:off x="6780098" y="4361569"/>
            <a:ext cx="816237"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pic>
        <p:nvPicPr>
          <p:cNvPr id="15" name="圖片 14"/>
          <p:cNvPicPr>
            <a:picLocks noChangeAspect="1"/>
          </p:cNvPicPr>
          <p:nvPr/>
        </p:nvPicPr>
        <p:blipFill>
          <a:blip r:embed="rId2"/>
          <a:stretch>
            <a:fillRect/>
          </a:stretch>
        </p:blipFill>
        <p:spPr>
          <a:xfrm>
            <a:off x="5894811" y="2054613"/>
            <a:ext cx="2979014" cy="1982398"/>
          </a:xfrm>
          <a:prstGeom prst="rect">
            <a:avLst/>
          </a:prstGeom>
          <a:ln>
            <a:noFill/>
          </a:ln>
          <a:effectLst>
            <a:softEdge rad="112500"/>
          </a:effectLst>
        </p:spPr>
      </p:pic>
      <p:sp>
        <p:nvSpPr>
          <p:cNvPr id="16" name="流程圖: 結束點 15"/>
          <p:cNvSpPr/>
          <p:nvPr/>
        </p:nvSpPr>
        <p:spPr bwMode="auto">
          <a:xfrm>
            <a:off x="2466020" y="128245"/>
            <a:ext cx="4248472" cy="720080"/>
          </a:xfrm>
          <a:prstGeom prst="flowChartTerminator">
            <a:avLst/>
          </a:prstGeom>
          <a:noFill/>
          <a:ln w="76200"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dist" defTabSz="914400" rtl="0" eaLnBrk="1" fontAlgn="base" latinLnBrk="1" hangingPunct="1">
              <a:lnSpc>
                <a:spcPct val="100000"/>
              </a:lnSpc>
              <a:spcBef>
                <a:spcPct val="0"/>
              </a:spcBef>
              <a:spcAft>
                <a:spcPct val="0"/>
              </a:spcAft>
              <a:buClrTx/>
              <a:buSzTx/>
              <a:buFontTx/>
              <a:buNone/>
              <a:tabLst/>
            </a:pPr>
            <a:r>
              <a:rPr kumimoji="1" lang="zh-TW" altLang="en-US" sz="30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總體評鑑評分標準</a:t>
            </a:r>
          </a:p>
        </p:txBody>
      </p:sp>
    </p:spTree>
    <p:extLst>
      <p:ext uri="{BB962C8B-B14F-4D97-AF65-F5344CB8AC3E}">
        <p14:creationId xmlns:p14="http://schemas.microsoft.com/office/powerpoint/2010/main" val="505855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3" grpId="0" animBg="1"/>
      <p:bldP spid="12"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12</a:t>
            </a:fld>
            <a:endParaRPr lang="en-US" altLang="ko-KR"/>
          </a:p>
        </p:txBody>
      </p:sp>
      <p:sp>
        <p:nvSpPr>
          <p:cNvPr id="6" name="圓角矩形 5"/>
          <p:cNvSpPr/>
          <p:nvPr/>
        </p:nvSpPr>
        <p:spPr bwMode="auto">
          <a:xfrm>
            <a:off x="2696878" y="1497294"/>
            <a:ext cx="3750244" cy="1224136"/>
          </a:xfrm>
          <a:prstGeom prst="roundRect">
            <a:avLst/>
          </a:prstGeom>
          <a:solidFill>
            <a:srgbClr val="AC0000"/>
          </a:solidFill>
          <a:ln w="38100"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lang="zh-TW" altLang="en-US" dirty="0" smtClean="0">
                <a:solidFill>
                  <a:schemeClr val="bg1"/>
                </a:solidFill>
                <a:latin typeface="華康布丁體W7(P)" panose="040B0700000000000000" pitchFamily="82" charset="-120"/>
                <a:ea typeface="華康布丁體W7(P)" panose="040B0700000000000000" pitchFamily="82" charset="-120"/>
              </a:rPr>
              <a:t>本年度活動經費</a:t>
            </a:r>
            <a:r>
              <a:rPr lang="zh-TW" altLang="en-US" dirty="0" smtClean="0">
                <a:solidFill>
                  <a:srgbClr val="92D050"/>
                </a:solidFill>
                <a:latin typeface="華康布丁體W7(P)" panose="040B0700000000000000" pitchFamily="82" charset="-120"/>
                <a:ea typeface="華康布丁體W7(P)" panose="040B0700000000000000" pitchFamily="82" charset="-120"/>
              </a:rPr>
              <a:t>預算</a:t>
            </a:r>
            <a:r>
              <a:rPr lang="zh-TW" altLang="en-US" dirty="0" smtClean="0">
                <a:solidFill>
                  <a:schemeClr val="bg1"/>
                </a:solidFill>
                <a:latin typeface="華康布丁體W7(P)" panose="040B0700000000000000" pitchFamily="82" charset="-120"/>
                <a:ea typeface="華康布丁體W7(P)" panose="040B0700000000000000" pitchFamily="82" charset="-120"/>
              </a:rPr>
              <a:t>編列及</a:t>
            </a:r>
            <a:r>
              <a:rPr lang="zh-TW" altLang="en-US" dirty="0" smtClean="0">
                <a:solidFill>
                  <a:srgbClr val="92D050"/>
                </a:solidFill>
                <a:latin typeface="華康布丁體W7(P)" panose="040B0700000000000000" pitchFamily="82" charset="-120"/>
                <a:ea typeface="華康布丁體W7(P)" panose="040B0700000000000000" pitchFamily="82" charset="-120"/>
              </a:rPr>
              <a:t>實際</a:t>
            </a:r>
            <a:r>
              <a:rPr lang="zh-TW" altLang="en-US" dirty="0" smtClean="0">
                <a:solidFill>
                  <a:schemeClr val="bg1"/>
                </a:solidFill>
                <a:latin typeface="華康布丁體W7(P)" panose="040B0700000000000000" pitchFamily="82" charset="-120"/>
                <a:ea typeface="華康布丁體W7(P)" panose="040B0700000000000000" pitchFamily="82" charset="-120"/>
              </a:rPr>
              <a:t>經費運用</a:t>
            </a:r>
            <a:r>
              <a:rPr lang="zh-TW" altLang="en-US" dirty="0" smtClean="0">
                <a:solidFill>
                  <a:srgbClr val="92D050"/>
                </a:solidFill>
                <a:latin typeface="華康布丁體W7(P)" panose="040B0700000000000000" pitchFamily="82" charset="-120"/>
                <a:ea typeface="華康布丁體W7(P)" panose="040B0700000000000000" pitchFamily="82" charset="-120"/>
              </a:rPr>
              <a:t>比較統計</a:t>
            </a:r>
            <a:endParaRPr kumimoji="1" lang="en-US" altLang="zh-TW" b="0" i="0" u="none" strike="noStrike" cap="none" normalizeH="0" baseline="0" dirty="0" smtClean="0">
              <a:ln>
                <a:noFill/>
              </a:ln>
              <a:solidFill>
                <a:srgbClr val="92D050"/>
              </a:solidFill>
              <a:effectLst/>
              <a:latin typeface="華康布丁體W7(P)" panose="040B0700000000000000" pitchFamily="82" charset="-120"/>
              <a:ea typeface="華康布丁體W7(P)" panose="040B0700000000000000" pitchFamily="82" charset="-120"/>
            </a:endParaRPr>
          </a:p>
        </p:txBody>
      </p:sp>
      <p:sp>
        <p:nvSpPr>
          <p:cNvPr id="7" name="矩形 6"/>
          <p:cNvSpPr/>
          <p:nvPr/>
        </p:nvSpPr>
        <p:spPr bwMode="auto">
          <a:xfrm>
            <a:off x="459711" y="3382013"/>
            <a:ext cx="3937451"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dirty="0">
                <a:solidFill>
                  <a:srgbClr val="006600"/>
                </a:solidFill>
                <a:latin typeface="華康布丁體W7(P)" panose="040B0700000000000000" pitchFamily="82" charset="-120"/>
                <a:ea typeface="華康布丁體W7(P)" panose="040B0700000000000000" pitchFamily="82" charset="-120"/>
              </a:rPr>
              <a:t>學期</a:t>
            </a:r>
            <a:r>
              <a:rPr lang="en-US" altLang="zh-TW" dirty="0">
                <a:solidFill>
                  <a:srgbClr val="006600"/>
                </a:solidFill>
                <a:latin typeface="華康布丁體W7(P)" panose="040B0700000000000000" pitchFamily="82" charset="-120"/>
                <a:ea typeface="華康布丁體W7(P)" panose="040B0700000000000000" pitchFamily="82" charset="-120"/>
              </a:rPr>
              <a:t>(</a:t>
            </a:r>
            <a:r>
              <a:rPr lang="zh-TW" altLang="en-US" dirty="0">
                <a:solidFill>
                  <a:srgbClr val="006600"/>
                </a:solidFill>
                <a:latin typeface="華康布丁體W7(P)" panose="040B0700000000000000" pitchFamily="82" charset="-120"/>
                <a:ea typeface="華康布丁體W7(P)" panose="040B0700000000000000" pitchFamily="82" charset="-120"/>
              </a:rPr>
              <a:t>年</a:t>
            </a:r>
            <a:r>
              <a:rPr lang="en-US" altLang="zh-TW" dirty="0">
                <a:solidFill>
                  <a:srgbClr val="006600"/>
                </a:solidFill>
                <a:latin typeface="華康布丁體W7(P)" panose="040B0700000000000000" pitchFamily="82" charset="-120"/>
                <a:ea typeface="華康布丁體W7(P)" panose="040B0700000000000000" pitchFamily="82" charset="-120"/>
              </a:rPr>
              <a:t>)</a:t>
            </a:r>
            <a:r>
              <a:rPr lang="zh-TW" altLang="en-US" dirty="0">
                <a:solidFill>
                  <a:srgbClr val="006600"/>
                </a:solidFill>
                <a:latin typeface="華康布丁體W7(P)" panose="040B0700000000000000" pitchFamily="82" charset="-120"/>
                <a:ea typeface="華康布丁體W7(P)" panose="040B0700000000000000" pitchFamily="82" charset="-120"/>
              </a:rPr>
              <a:t>的活動經費</a:t>
            </a:r>
            <a:r>
              <a:rPr lang="zh-TW" altLang="en-US" dirty="0">
                <a:solidFill>
                  <a:srgbClr val="FF0000"/>
                </a:solidFill>
                <a:latin typeface="華康布丁體W7(P)" panose="040B0700000000000000" pitchFamily="82" charset="-120"/>
                <a:ea typeface="華康布丁體W7(P)" panose="040B0700000000000000" pitchFamily="82" charset="-120"/>
              </a:rPr>
              <a:t>預算表</a:t>
            </a:r>
          </a:p>
        </p:txBody>
      </p:sp>
      <p:sp>
        <p:nvSpPr>
          <p:cNvPr id="8" name="矩形 7"/>
          <p:cNvSpPr/>
          <p:nvPr/>
        </p:nvSpPr>
        <p:spPr bwMode="auto">
          <a:xfrm>
            <a:off x="459711" y="4734120"/>
            <a:ext cx="3937451"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dirty="0">
                <a:solidFill>
                  <a:srgbClr val="006600"/>
                </a:solidFill>
                <a:latin typeface="華康布丁體W7(P)" panose="040B0700000000000000" pitchFamily="82" charset="-120"/>
                <a:ea typeface="華康布丁體W7(P)" panose="040B0700000000000000" pitchFamily="82" charset="-120"/>
              </a:rPr>
              <a:t>學期活動</a:t>
            </a:r>
            <a:r>
              <a:rPr lang="zh-TW" altLang="en-US" dirty="0">
                <a:solidFill>
                  <a:srgbClr val="FF0000"/>
                </a:solidFill>
                <a:latin typeface="華康布丁體W7(P)" panose="040B0700000000000000" pitchFamily="82" charset="-120"/>
                <a:ea typeface="華康布丁體W7(P)" panose="040B0700000000000000" pitchFamily="82" charset="-120"/>
              </a:rPr>
              <a:t>預算開會紀錄</a:t>
            </a:r>
            <a:r>
              <a:rPr lang="zh-TW" altLang="en-US" dirty="0">
                <a:solidFill>
                  <a:srgbClr val="006600"/>
                </a:solidFill>
                <a:latin typeface="華康布丁體W7(P)" panose="040B0700000000000000" pitchFamily="82" charset="-120"/>
                <a:ea typeface="華康布丁體W7(P)" panose="040B0700000000000000" pitchFamily="82" charset="-120"/>
              </a:rPr>
              <a:t>表</a:t>
            </a:r>
          </a:p>
        </p:txBody>
      </p:sp>
      <p:sp>
        <p:nvSpPr>
          <p:cNvPr id="9" name="矩形 8"/>
          <p:cNvSpPr/>
          <p:nvPr/>
        </p:nvSpPr>
        <p:spPr bwMode="auto">
          <a:xfrm>
            <a:off x="4693672" y="3382013"/>
            <a:ext cx="3937451"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dirty="0">
                <a:solidFill>
                  <a:srgbClr val="006600"/>
                </a:solidFill>
                <a:latin typeface="華康布丁體W7(P)" panose="040B0700000000000000" pitchFamily="82" charset="-120"/>
                <a:ea typeface="華康布丁體W7(P)" panose="040B0700000000000000" pitchFamily="82" charset="-120"/>
              </a:rPr>
              <a:t>活動</a:t>
            </a:r>
            <a:r>
              <a:rPr lang="zh-TW" altLang="en-US" dirty="0">
                <a:solidFill>
                  <a:srgbClr val="FF0000"/>
                </a:solidFill>
                <a:latin typeface="華康布丁體W7(P)" panose="040B0700000000000000" pitchFamily="82" charset="-120"/>
                <a:ea typeface="華康布丁體W7(P)" panose="040B0700000000000000" pitchFamily="82" charset="-120"/>
              </a:rPr>
              <a:t>預算</a:t>
            </a:r>
            <a:r>
              <a:rPr lang="zh-TW" altLang="en-US" dirty="0">
                <a:solidFill>
                  <a:srgbClr val="006600"/>
                </a:solidFill>
                <a:latin typeface="華康布丁體W7(P)" panose="040B0700000000000000" pitchFamily="82" charset="-120"/>
                <a:ea typeface="華康布丁體W7(P)" panose="040B0700000000000000" pitchFamily="82" charset="-120"/>
              </a:rPr>
              <a:t>及</a:t>
            </a:r>
            <a:r>
              <a:rPr lang="zh-TW" altLang="en-US" dirty="0">
                <a:solidFill>
                  <a:srgbClr val="FF0000"/>
                </a:solidFill>
                <a:latin typeface="華康布丁體W7(P)" panose="040B0700000000000000" pitchFamily="82" charset="-120"/>
                <a:ea typeface="華康布丁體W7(P)" panose="040B0700000000000000" pitchFamily="82" charset="-120"/>
              </a:rPr>
              <a:t>執行</a:t>
            </a:r>
            <a:r>
              <a:rPr lang="zh-TW" altLang="en-US" dirty="0">
                <a:solidFill>
                  <a:srgbClr val="006600"/>
                </a:solidFill>
                <a:latin typeface="華康布丁體W7(P)" panose="040B0700000000000000" pitchFamily="82" charset="-120"/>
                <a:ea typeface="華康布丁體W7(P)" panose="040B0700000000000000" pitchFamily="82" charset="-120"/>
              </a:rPr>
              <a:t>情形</a:t>
            </a:r>
          </a:p>
        </p:txBody>
      </p:sp>
      <p:sp>
        <p:nvSpPr>
          <p:cNvPr id="12" name="矩形 11"/>
          <p:cNvSpPr/>
          <p:nvPr/>
        </p:nvSpPr>
        <p:spPr bwMode="auto">
          <a:xfrm>
            <a:off x="4693672" y="4734120"/>
            <a:ext cx="3937452"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dirty="0">
                <a:solidFill>
                  <a:srgbClr val="006600"/>
                </a:solidFill>
                <a:latin typeface="華康布丁體W7(P)" panose="040B0700000000000000" pitchFamily="82" charset="-120"/>
                <a:ea typeface="華康布丁體W7(P)" panose="040B0700000000000000" pitchFamily="82" charset="-120"/>
              </a:rPr>
              <a:t>學期</a:t>
            </a:r>
            <a:r>
              <a:rPr lang="en-US" altLang="zh-TW" dirty="0">
                <a:solidFill>
                  <a:srgbClr val="006600"/>
                </a:solidFill>
                <a:latin typeface="華康布丁體W7(P)" panose="040B0700000000000000" pitchFamily="82" charset="-120"/>
                <a:ea typeface="華康布丁體W7(P)" panose="040B0700000000000000" pitchFamily="82" charset="-120"/>
              </a:rPr>
              <a:t>(</a:t>
            </a:r>
            <a:r>
              <a:rPr lang="zh-TW" altLang="en-US" dirty="0">
                <a:solidFill>
                  <a:srgbClr val="006600"/>
                </a:solidFill>
                <a:latin typeface="華康布丁體W7(P)" panose="040B0700000000000000" pitchFamily="82" charset="-120"/>
                <a:ea typeface="華康布丁體W7(P)" panose="040B0700000000000000" pitchFamily="82" charset="-120"/>
              </a:rPr>
              <a:t>年</a:t>
            </a:r>
            <a:r>
              <a:rPr lang="en-US" altLang="zh-TW" dirty="0">
                <a:solidFill>
                  <a:srgbClr val="006600"/>
                </a:solidFill>
                <a:latin typeface="華康布丁體W7(P)" panose="040B0700000000000000" pitchFamily="82" charset="-120"/>
                <a:ea typeface="華康布丁體W7(P)" panose="040B0700000000000000" pitchFamily="82" charset="-120"/>
              </a:rPr>
              <a:t>)</a:t>
            </a:r>
            <a:r>
              <a:rPr lang="zh-TW" altLang="en-US" dirty="0">
                <a:solidFill>
                  <a:srgbClr val="006600"/>
                </a:solidFill>
                <a:latin typeface="華康布丁體W7(P)" panose="040B0700000000000000" pitchFamily="82" charset="-120"/>
                <a:ea typeface="華康布丁體W7(P)" panose="040B0700000000000000" pitchFamily="82" charset="-120"/>
              </a:rPr>
              <a:t>活動收支明細表</a:t>
            </a:r>
            <a:endParaRPr lang="en-US" altLang="zh-TW" dirty="0">
              <a:solidFill>
                <a:srgbClr val="006600"/>
              </a:solidFill>
              <a:latin typeface="華康布丁體W7(P)" panose="040B0700000000000000" pitchFamily="82" charset="-120"/>
              <a:ea typeface="華康布丁體W7(P)" panose="040B0700000000000000" pitchFamily="82" charset="-120"/>
            </a:endParaRPr>
          </a:p>
          <a:p>
            <a:pPr algn="ctr"/>
            <a:r>
              <a:rPr lang="en-US" altLang="zh-TW" dirty="0">
                <a:solidFill>
                  <a:srgbClr val="006600"/>
                </a:solidFill>
                <a:latin typeface="華康布丁體W7(P)" panose="040B0700000000000000" pitchFamily="82" charset="-120"/>
                <a:ea typeface="華康布丁體W7(P)" panose="040B0700000000000000" pitchFamily="82" charset="-120"/>
              </a:rPr>
              <a:t>(</a:t>
            </a:r>
            <a:r>
              <a:rPr lang="zh-TW" altLang="en-US" dirty="0">
                <a:solidFill>
                  <a:srgbClr val="FF0000"/>
                </a:solidFill>
                <a:latin typeface="華康布丁體W7(P)" panose="040B0700000000000000" pitchFamily="82" charset="-120"/>
                <a:ea typeface="華康布丁體W7(P)" panose="040B0700000000000000" pitchFamily="82" charset="-120"/>
              </a:rPr>
              <a:t>結算表</a:t>
            </a:r>
            <a:r>
              <a:rPr lang="en-US" altLang="zh-TW" dirty="0">
                <a:solidFill>
                  <a:srgbClr val="006600"/>
                </a:solidFill>
                <a:latin typeface="華康布丁體W7(P)" panose="040B0700000000000000" pitchFamily="82" charset="-120"/>
                <a:ea typeface="華康布丁體W7(P)" panose="040B0700000000000000" pitchFamily="82" charset="-120"/>
              </a:rPr>
              <a:t>)</a:t>
            </a:r>
            <a:endParaRPr lang="zh-TW" altLang="en-US" dirty="0">
              <a:solidFill>
                <a:srgbClr val="006600"/>
              </a:solidFill>
              <a:latin typeface="華康布丁體W7(P)" panose="040B0700000000000000" pitchFamily="82" charset="-120"/>
              <a:ea typeface="華康布丁體W7(P)" panose="040B0700000000000000" pitchFamily="82" charset="-120"/>
            </a:endParaRPr>
          </a:p>
        </p:txBody>
      </p:sp>
      <p:cxnSp>
        <p:nvCxnSpPr>
          <p:cNvPr id="5" name="肘形接點 4"/>
          <p:cNvCxnSpPr>
            <a:stCxn id="6" idx="2"/>
            <a:endCxn id="7" idx="0"/>
          </p:cNvCxnSpPr>
          <p:nvPr/>
        </p:nvCxnSpPr>
        <p:spPr bwMode="auto">
          <a:xfrm rot="5400000">
            <a:off x="3169928" y="1979940"/>
            <a:ext cx="660583" cy="2143563"/>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1" name="肘形接點 10"/>
          <p:cNvCxnSpPr>
            <a:stCxn id="6" idx="2"/>
            <a:endCxn id="9" idx="0"/>
          </p:cNvCxnSpPr>
          <p:nvPr/>
        </p:nvCxnSpPr>
        <p:spPr bwMode="auto">
          <a:xfrm rot="16200000" flipH="1">
            <a:off x="5286908" y="2006522"/>
            <a:ext cx="660583" cy="2090398"/>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4" name="直線接點 13"/>
          <p:cNvCxnSpPr>
            <a:stCxn id="7" idx="2"/>
            <a:endCxn id="8" idx="0"/>
          </p:cNvCxnSpPr>
          <p:nvPr/>
        </p:nvCxnSpPr>
        <p:spPr bwMode="auto">
          <a:xfrm>
            <a:off x="2428437" y="4246109"/>
            <a:ext cx="0" cy="488011"/>
          </a:xfrm>
          <a:prstGeom prst="line">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6" name="直線接點 15"/>
          <p:cNvCxnSpPr>
            <a:stCxn id="9" idx="2"/>
            <a:endCxn id="12" idx="0"/>
          </p:cNvCxnSpPr>
          <p:nvPr/>
        </p:nvCxnSpPr>
        <p:spPr bwMode="auto">
          <a:xfrm>
            <a:off x="6662398" y="4246109"/>
            <a:ext cx="0" cy="488011"/>
          </a:xfrm>
          <a:prstGeom prst="line">
            <a:avLst/>
          </a:prstGeom>
          <a:solidFill>
            <a:schemeClr val="accent1"/>
          </a:solidFill>
          <a:ln w="28575" cap="flat" cmpd="sng" algn="ctr">
            <a:solidFill>
              <a:srgbClr val="008000"/>
            </a:solidFill>
            <a:prstDash val="solid"/>
            <a:round/>
            <a:headEnd type="none" w="med" len="med"/>
            <a:tailEnd type="none" w="med" len="med"/>
          </a:ln>
          <a:effectLst/>
        </p:spPr>
      </p:cxnSp>
      <p:sp>
        <p:nvSpPr>
          <p:cNvPr id="13" name="十二角星形 12"/>
          <p:cNvSpPr/>
          <p:nvPr/>
        </p:nvSpPr>
        <p:spPr bwMode="auto">
          <a:xfrm>
            <a:off x="88356" y="3095569"/>
            <a:ext cx="811236"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5" name="十二角星形 14"/>
          <p:cNvSpPr/>
          <p:nvPr/>
        </p:nvSpPr>
        <p:spPr bwMode="auto">
          <a:xfrm>
            <a:off x="8246934" y="3095569"/>
            <a:ext cx="805625"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7" name="十二角星形 16"/>
          <p:cNvSpPr/>
          <p:nvPr/>
        </p:nvSpPr>
        <p:spPr bwMode="auto">
          <a:xfrm>
            <a:off x="8246934" y="5314957"/>
            <a:ext cx="805625"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8" name="十二角星形 17"/>
          <p:cNvSpPr/>
          <p:nvPr/>
        </p:nvSpPr>
        <p:spPr bwMode="auto">
          <a:xfrm>
            <a:off x="75524" y="5314957"/>
            <a:ext cx="824068"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9" name="標題 1"/>
          <p:cNvSpPr txBox="1">
            <a:spLocks/>
          </p:cNvSpPr>
          <p:nvPr/>
        </p:nvSpPr>
        <p:spPr>
          <a:xfrm>
            <a:off x="179512" y="570821"/>
            <a:ext cx="2376264" cy="448823"/>
          </a:xfrm>
          <a:prstGeom prst="rect">
            <a:avLst/>
          </a:prstGeom>
        </p:spPr>
        <p:txBody>
          <a:bodyPr/>
          <a:lstStyle>
            <a:lvl1pPr algn="l" rtl="0" eaLnBrk="0" fontAlgn="base" latinLnBrk="1" hangingPunct="0">
              <a:lnSpc>
                <a:spcPct val="90000"/>
              </a:lnSpc>
              <a:spcBef>
                <a:spcPct val="0"/>
              </a:spcBef>
              <a:spcAft>
                <a:spcPct val="0"/>
              </a:spcAft>
              <a:defRPr kumimoji="1" sz="3200" b="0">
                <a:solidFill>
                  <a:schemeClr val="tx2"/>
                </a:solidFill>
                <a:latin typeface="Arial" pitchFamily="34" charset="0"/>
                <a:ea typeface="華康儷金黑" pitchFamily="49" charset="-120"/>
                <a:cs typeface="Arial" pitchFamily="34" charset="0"/>
              </a:defRPr>
            </a:lvl1pPr>
            <a:lvl2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2pPr>
            <a:lvl3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3pPr>
            <a:lvl4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4pPr>
            <a:lvl5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5pPr>
            <a:lvl6pPr marL="4572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6pPr>
            <a:lvl7pPr marL="9144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7pPr>
            <a:lvl8pPr marL="13716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8pPr>
            <a:lvl9pPr marL="18288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9pPr>
          </a:lstStyle>
          <a:p>
            <a:pPr algn="ctr"/>
            <a:r>
              <a:rPr lang="zh-TW" altLang="en-US" sz="2600" b="1" kern="1200" dirty="0" smtClean="0">
                <a:solidFill>
                  <a:srgbClr val="92D050"/>
                </a:solidFill>
                <a:latin typeface="華康布丁體W7(P)" panose="040B0700000000000000" pitchFamily="82" charset="-120"/>
                <a:ea typeface="華康布丁體W7(P)" panose="040B0700000000000000" pitchFamily="82" charset="-120"/>
                <a:cs typeface="+mn-cs"/>
              </a:rPr>
              <a:t>財務稽核</a:t>
            </a:r>
            <a:r>
              <a:rPr lang="en-US" altLang="zh-TW" sz="2600" b="1" kern="1200" dirty="0" smtClean="0">
                <a:solidFill>
                  <a:srgbClr val="92D050"/>
                </a:solidFill>
                <a:latin typeface="華康布丁體W7(P)" panose="040B0700000000000000" pitchFamily="82" charset="-120"/>
                <a:ea typeface="華康布丁體W7(P)" panose="040B0700000000000000" pitchFamily="82" charset="-120"/>
                <a:cs typeface="+mn-cs"/>
              </a:rPr>
              <a:t>20%</a:t>
            </a:r>
            <a:endParaRPr lang="zh-TW" altLang="en-US" sz="2600" b="1" kern="1200" dirty="0">
              <a:solidFill>
                <a:srgbClr val="92D050"/>
              </a:solidFill>
              <a:latin typeface="華康布丁體W7(P)" panose="040B0700000000000000" pitchFamily="82" charset="-120"/>
              <a:ea typeface="華康布丁體W7(P)" panose="040B0700000000000000" pitchFamily="82" charset="-120"/>
              <a:cs typeface="+mn-cs"/>
            </a:endParaRPr>
          </a:p>
        </p:txBody>
      </p:sp>
      <p:sp>
        <p:nvSpPr>
          <p:cNvPr id="20" name="流程圖: 結束點 19"/>
          <p:cNvSpPr/>
          <p:nvPr/>
        </p:nvSpPr>
        <p:spPr bwMode="auto">
          <a:xfrm>
            <a:off x="2466020" y="128245"/>
            <a:ext cx="4248472" cy="720080"/>
          </a:xfrm>
          <a:prstGeom prst="flowChartTerminator">
            <a:avLst/>
          </a:prstGeom>
          <a:noFill/>
          <a:ln w="76200"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dist" defTabSz="914400" rtl="0" eaLnBrk="1" fontAlgn="base" latinLnBrk="1" hangingPunct="1">
              <a:lnSpc>
                <a:spcPct val="100000"/>
              </a:lnSpc>
              <a:spcBef>
                <a:spcPct val="0"/>
              </a:spcBef>
              <a:spcAft>
                <a:spcPct val="0"/>
              </a:spcAft>
              <a:buClrTx/>
              <a:buSzTx/>
              <a:buFontTx/>
              <a:buNone/>
              <a:tabLst/>
            </a:pPr>
            <a:r>
              <a:rPr kumimoji="1" lang="zh-TW" altLang="en-US" sz="30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總體評鑑評分標準</a:t>
            </a:r>
          </a:p>
        </p:txBody>
      </p:sp>
    </p:spTree>
    <p:extLst>
      <p:ext uri="{BB962C8B-B14F-4D97-AF65-F5344CB8AC3E}">
        <p14:creationId xmlns:p14="http://schemas.microsoft.com/office/powerpoint/2010/main" val="2097145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animBg="1"/>
      <p:bldP spid="13" grpId="0" animBg="1"/>
      <p:bldP spid="15"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13</a:t>
            </a:fld>
            <a:endParaRPr lang="en-US" altLang="ko-KR"/>
          </a:p>
        </p:txBody>
      </p:sp>
      <p:sp>
        <p:nvSpPr>
          <p:cNvPr id="6" name="圓角矩形 5"/>
          <p:cNvSpPr/>
          <p:nvPr/>
        </p:nvSpPr>
        <p:spPr bwMode="auto">
          <a:xfrm>
            <a:off x="251520" y="1701808"/>
            <a:ext cx="720080" cy="4175464"/>
          </a:xfrm>
          <a:prstGeom prst="roundRect">
            <a:avLst/>
          </a:prstGeom>
          <a:solidFill>
            <a:srgbClr val="AC0000"/>
          </a:solidFill>
          <a:ln w="38100"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lang="zh-TW" altLang="en-US" b="1" dirty="0" smtClean="0">
                <a:solidFill>
                  <a:schemeClr val="bg1"/>
                </a:solidFill>
                <a:latin typeface="華康布丁體W7(P)" panose="040B0700000000000000" pitchFamily="82" charset="-120"/>
                <a:ea typeface="華康布丁體W7(P)" panose="040B0700000000000000" pitchFamily="82" charset="-120"/>
              </a:rPr>
              <a:t>本年度經費收支明細表</a:t>
            </a:r>
            <a:endParaRPr kumimoji="1" lang="en-US" altLang="zh-TW" b="1"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endParaRPr>
          </a:p>
        </p:txBody>
      </p:sp>
      <p:sp>
        <p:nvSpPr>
          <p:cNvPr id="7" name="矩形 6"/>
          <p:cNvSpPr/>
          <p:nvPr/>
        </p:nvSpPr>
        <p:spPr bwMode="auto">
          <a:xfrm>
            <a:off x="2202635" y="3280071"/>
            <a:ext cx="2616001"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a:solidFill>
                  <a:srgbClr val="006600"/>
                </a:solidFill>
                <a:latin typeface="華康布丁體W7(P)" panose="040B0700000000000000" pitchFamily="82" charset="-120"/>
                <a:ea typeface="華康布丁體W7(P)" panose="040B0700000000000000" pitchFamily="82" charset="-120"/>
              </a:rPr>
              <a:t>傳票</a:t>
            </a:r>
            <a:r>
              <a:rPr lang="zh-TW" altLang="en-US" b="1" dirty="0">
                <a:solidFill>
                  <a:srgbClr val="FF0000"/>
                </a:solidFill>
                <a:latin typeface="華康布丁體W7(P)" panose="040B0700000000000000" pitchFamily="82" charset="-120"/>
                <a:ea typeface="華康布丁體W7(P)" panose="040B0700000000000000" pitchFamily="82" charset="-120"/>
              </a:rPr>
              <a:t>編號</a:t>
            </a:r>
          </a:p>
        </p:txBody>
      </p:sp>
      <p:sp>
        <p:nvSpPr>
          <p:cNvPr id="9" name="矩形 8"/>
          <p:cNvSpPr/>
          <p:nvPr/>
        </p:nvSpPr>
        <p:spPr bwMode="auto">
          <a:xfrm>
            <a:off x="2200165" y="4430638"/>
            <a:ext cx="3754471"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a:solidFill>
                  <a:srgbClr val="006600"/>
                </a:solidFill>
                <a:latin typeface="華康布丁體W7(P)" panose="040B0700000000000000" pitchFamily="82" charset="-120"/>
                <a:ea typeface="華康布丁體W7(P)" panose="040B0700000000000000" pitchFamily="82" charset="-120"/>
              </a:rPr>
              <a:t>經費來源及運用記載</a:t>
            </a:r>
            <a:r>
              <a:rPr lang="en-US" altLang="zh-TW" b="1" dirty="0">
                <a:solidFill>
                  <a:srgbClr val="006600"/>
                </a:solidFill>
                <a:latin typeface="華康布丁體W7(P)" panose="040B0700000000000000" pitchFamily="82" charset="-120"/>
                <a:ea typeface="華康布丁體W7(P)" panose="040B0700000000000000" pitchFamily="82" charset="-120"/>
              </a:rPr>
              <a:t>-</a:t>
            </a:r>
            <a:r>
              <a:rPr lang="zh-TW" altLang="en-US" b="1" dirty="0">
                <a:solidFill>
                  <a:srgbClr val="FF0000"/>
                </a:solidFill>
                <a:latin typeface="華康布丁體W7(P)" panose="040B0700000000000000" pitchFamily="82" charset="-120"/>
                <a:ea typeface="華康布丁體W7(P)" panose="040B0700000000000000" pitchFamily="82" charset="-120"/>
              </a:rPr>
              <a:t>傳票</a:t>
            </a:r>
          </a:p>
        </p:txBody>
      </p:sp>
      <p:sp>
        <p:nvSpPr>
          <p:cNvPr id="10" name="矩形 9"/>
          <p:cNvSpPr/>
          <p:nvPr/>
        </p:nvSpPr>
        <p:spPr bwMode="auto">
          <a:xfrm>
            <a:off x="2200165" y="5530559"/>
            <a:ext cx="4326735"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a:solidFill>
                  <a:srgbClr val="FF0000"/>
                </a:solidFill>
                <a:latin typeface="華康布丁體W7(P)" panose="040B0700000000000000" pitchFamily="82" charset="-120"/>
                <a:ea typeface="華康布丁體W7(P)" panose="040B0700000000000000" pitchFamily="82" charset="-120"/>
              </a:rPr>
              <a:t>月報表</a:t>
            </a:r>
            <a:r>
              <a:rPr lang="en-US" altLang="zh-TW" b="1" dirty="0">
                <a:solidFill>
                  <a:srgbClr val="006600"/>
                </a:solidFill>
                <a:latin typeface="華康布丁體W7(P)" panose="040B0700000000000000" pitchFamily="82" charset="-120"/>
                <a:ea typeface="華康布丁體W7(P)" panose="040B0700000000000000" pitchFamily="82" charset="-120"/>
              </a:rPr>
              <a:t>-</a:t>
            </a:r>
            <a:r>
              <a:rPr lang="zh-TW" altLang="en-US" b="1" u="sng" dirty="0">
                <a:solidFill>
                  <a:srgbClr val="006600"/>
                </a:solidFill>
                <a:uFill>
                  <a:solidFill>
                    <a:srgbClr val="FF0000"/>
                  </a:solidFill>
                </a:uFill>
                <a:latin typeface="華康布丁體W7(P)" panose="040B0700000000000000" pitchFamily="82" charset="-120"/>
                <a:ea typeface="華康布丁體W7(P)" panose="040B0700000000000000" pitchFamily="82" charset="-120"/>
              </a:rPr>
              <a:t>正確的會計科目</a:t>
            </a:r>
            <a:r>
              <a:rPr lang="zh-TW" altLang="en-US" b="1" dirty="0">
                <a:solidFill>
                  <a:srgbClr val="006600"/>
                </a:solidFill>
                <a:latin typeface="華康布丁體W7(P)" panose="040B0700000000000000" pitchFamily="82" charset="-120"/>
                <a:ea typeface="華康布丁體W7(P)" panose="040B0700000000000000" pitchFamily="82" charset="-120"/>
              </a:rPr>
              <a:t>與金額</a:t>
            </a:r>
          </a:p>
        </p:txBody>
      </p:sp>
      <p:cxnSp>
        <p:nvCxnSpPr>
          <p:cNvPr id="5" name="肘形接點 4"/>
          <p:cNvCxnSpPr/>
          <p:nvPr/>
        </p:nvCxnSpPr>
        <p:spPr bwMode="auto">
          <a:xfrm flipV="1">
            <a:off x="996197" y="3697084"/>
            <a:ext cx="1209395" cy="476914"/>
          </a:xfrm>
          <a:prstGeom prst="bentConnector3">
            <a:avLst>
              <a:gd name="adj1" fmla="val 54404"/>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1" name="肘形接點 10"/>
          <p:cNvCxnSpPr/>
          <p:nvPr/>
        </p:nvCxnSpPr>
        <p:spPr bwMode="auto">
          <a:xfrm>
            <a:off x="942780" y="4171905"/>
            <a:ext cx="1259855" cy="419106"/>
          </a:xfrm>
          <a:prstGeom prst="bentConnector3">
            <a:avLst>
              <a:gd name="adj1" fmla="val 56342"/>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3" name="肘形接點 12"/>
          <p:cNvCxnSpPr/>
          <p:nvPr/>
        </p:nvCxnSpPr>
        <p:spPr bwMode="auto">
          <a:xfrm>
            <a:off x="976029" y="4175263"/>
            <a:ext cx="1224136" cy="1843202"/>
          </a:xfrm>
          <a:prstGeom prst="bentConnector3">
            <a:avLst>
              <a:gd name="adj1" fmla="val 55077"/>
            </a:avLst>
          </a:prstGeom>
          <a:solidFill>
            <a:schemeClr val="accent1"/>
          </a:solidFill>
          <a:ln w="28575" cap="flat" cmpd="sng" algn="ctr">
            <a:solidFill>
              <a:srgbClr val="008000"/>
            </a:solidFill>
            <a:prstDash val="solid"/>
            <a:round/>
            <a:headEnd type="none" w="med" len="med"/>
            <a:tailEnd type="none" w="med" len="med"/>
          </a:ln>
          <a:effectLst/>
        </p:spPr>
      </p:cxnSp>
      <p:sp>
        <p:nvSpPr>
          <p:cNvPr id="12" name="十二角星形 11"/>
          <p:cNvSpPr/>
          <p:nvPr/>
        </p:nvSpPr>
        <p:spPr bwMode="auto">
          <a:xfrm>
            <a:off x="1761638" y="3030727"/>
            <a:ext cx="877054"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4" name="十二角星形 13"/>
          <p:cNvSpPr/>
          <p:nvPr/>
        </p:nvSpPr>
        <p:spPr bwMode="auto">
          <a:xfrm>
            <a:off x="6112662" y="6106622"/>
            <a:ext cx="828476"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5" name="十二角星形 14"/>
          <p:cNvSpPr/>
          <p:nvPr/>
        </p:nvSpPr>
        <p:spPr bwMode="auto">
          <a:xfrm>
            <a:off x="1800526" y="4179370"/>
            <a:ext cx="853412"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pic>
        <p:nvPicPr>
          <p:cNvPr id="3" name="圖片 2"/>
          <p:cNvPicPr>
            <a:picLocks noChangeAspect="1"/>
          </p:cNvPicPr>
          <p:nvPr/>
        </p:nvPicPr>
        <p:blipFill>
          <a:blip r:embed="rId2"/>
          <a:stretch>
            <a:fillRect/>
          </a:stretch>
        </p:blipFill>
        <p:spPr>
          <a:xfrm>
            <a:off x="1792149" y="1457674"/>
            <a:ext cx="3915091" cy="1329703"/>
          </a:xfrm>
          <a:prstGeom prst="rect">
            <a:avLst/>
          </a:prstGeom>
          <a:ln>
            <a:noFill/>
          </a:ln>
          <a:effectLst>
            <a:softEdge rad="112500"/>
          </a:effectLst>
        </p:spPr>
      </p:pic>
      <p:sp>
        <p:nvSpPr>
          <p:cNvPr id="16" name="標題 1"/>
          <p:cNvSpPr txBox="1">
            <a:spLocks/>
          </p:cNvSpPr>
          <p:nvPr/>
        </p:nvSpPr>
        <p:spPr>
          <a:xfrm>
            <a:off x="179511" y="570821"/>
            <a:ext cx="2335765" cy="448823"/>
          </a:xfrm>
          <a:prstGeom prst="rect">
            <a:avLst/>
          </a:prstGeom>
        </p:spPr>
        <p:txBody>
          <a:bodyPr/>
          <a:lstStyle>
            <a:lvl1pPr algn="l" rtl="0" eaLnBrk="0" fontAlgn="base" latinLnBrk="1" hangingPunct="0">
              <a:lnSpc>
                <a:spcPct val="90000"/>
              </a:lnSpc>
              <a:spcBef>
                <a:spcPct val="0"/>
              </a:spcBef>
              <a:spcAft>
                <a:spcPct val="0"/>
              </a:spcAft>
              <a:defRPr kumimoji="1" sz="3200" b="0">
                <a:solidFill>
                  <a:schemeClr val="tx2"/>
                </a:solidFill>
                <a:latin typeface="Arial" pitchFamily="34" charset="0"/>
                <a:ea typeface="華康儷金黑" pitchFamily="49" charset="-120"/>
                <a:cs typeface="Arial" pitchFamily="34" charset="0"/>
              </a:defRPr>
            </a:lvl1pPr>
            <a:lvl2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2pPr>
            <a:lvl3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3pPr>
            <a:lvl4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4pPr>
            <a:lvl5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5pPr>
            <a:lvl6pPr marL="4572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6pPr>
            <a:lvl7pPr marL="9144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7pPr>
            <a:lvl8pPr marL="13716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8pPr>
            <a:lvl9pPr marL="18288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9pPr>
          </a:lstStyle>
          <a:p>
            <a:pPr algn="ctr"/>
            <a:r>
              <a:rPr lang="zh-TW" altLang="en-US" sz="2600" b="1" kern="1200" dirty="0" smtClean="0">
                <a:solidFill>
                  <a:srgbClr val="92D050"/>
                </a:solidFill>
                <a:latin typeface="華康布丁體W7(P)" panose="040B0700000000000000" pitchFamily="82" charset="-120"/>
                <a:ea typeface="華康布丁體W7(P)" panose="040B0700000000000000" pitchFamily="82" charset="-120"/>
                <a:cs typeface="+mn-cs"/>
              </a:rPr>
              <a:t>財務稽核</a:t>
            </a:r>
            <a:r>
              <a:rPr lang="en-US" altLang="zh-TW" sz="2600" b="1" kern="1200" dirty="0" smtClean="0">
                <a:solidFill>
                  <a:srgbClr val="92D050"/>
                </a:solidFill>
                <a:latin typeface="華康布丁體W7(P)" panose="040B0700000000000000" pitchFamily="82" charset="-120"/>
                <a:ea typeface="華康布丁體W7(P)" panose="040B0700000000000000" pitchFamily="82" charset="-120"/>
                <a:cs typeface="+mn-cs"/>
              </a:rPr>
              <a:t>20%</a:t>
            </a:r>
            <a:endParaRPr lang="zh-TW" altLang="en-US" sz="2600" b="1" kern="1200" dirty="0">
              <a:solidFill>
                <a:srgbClr val="92D050"/>
              </a:solidFill>
              <a:latin typeface="華康布丁體W7(P)" panose="040B0700000000000000" pitchFamily="82" charset="-120"/>
              <a:ea typeface="華康布丁體W7(P)" panose="040B0700000000000000" pitchFamily="82" charset="-120"/>
              <a:cs typeface="+mn-cs"/>
            </a:endParaRPr>
          </a:p>
        </p:txBody>
      </p:sp>
      <p:sp>
        <p:nvSpPr>
          <p:cNvPr id="17" name="流程圖: 結束點 16"/>
          <p:cNvSpPr/>
          <p:nvPr/>
        </p:nvSpPr>
        <p:spPr bwMode="auto">
          <a:xfrm>
            <a:off x="2466020" y="128245"/>
            <a:ext cx="4248472" cy="720080"/>
          </a:xfrm>
          <a:prstGeom prst="flowChartTerminator">
            <a:avLst/>
          </a:prstGeom>
          <a:noFill/>
          <a:ln w="76200"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dist" defTabSz="914400" rtl="0" eaLnBrk="1" fontAlgn="base" latinLnBrk="1" hangingPunct="1">
              <a:lnSpc>
                <a:spcPct val="100000"/>
              </a:lnSpc>
              <a:spcBef>
                <a:spcPct val="0"/>
              </a:spcBef>
              <a:spcAft>
                <a:spcPct val="0"/>
              </a:spcAft>
              <a:buClrTx/>
              <a:buSzTx/>
              <a:buFontTx/>
              <a:buNone/>
              <a:tabLst/>
            </a:pPr>
            <a:r>
              <a:rPr kumimoji="1" lang="zh-TW" altLang="en-US" sz="30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總體評鑑評分標準</a:t>
            </a:r>
          </a:p>
        </p:txBody>
      </p:sp>
      <p:pic>
        <p:nvPicPr>
          <p:cNvPr id="19" name="圖片 18"/>
          <p:cNvPicPr>
            <a:picLocks noChangeAspect="1"/>
          </p:cNvPicPr>
          <p:nvPr/>
        </p:nvPicPr>
        <p:blipFill>
          <a:blip r:embed="rId3"/>
          <a:stretch>
            <a:fillRect/>
          </a:stretch>
        </p:blipFill>
        <p:spPr>
          <a:xfrm>
            <a:off x="6012160" y="1234216"/>
            <a:ext cx="3094329" cy="4069614"/>
          </a:xfrm>
          <a:prstGeom prst="rect">
            <a:avLst/>
          </a:prstGeom>
          <a:ln>
            <a:solidFill>
              <a:srgbClr val="000000"/>
            </a:solidFill>
          </a:ln>
        </p:spPr>
      </p:pic>
      <p:sp>
        <p:nvSpPr>
          <p:cNvPr id="2" name="文字方塊 1"/>
          <p:cNvSpPr txBox="1"/>
          <p:nvPr/>
        </p:nvSpPr>
        <p:spPr>
          <a:xfrm>
            <a:off x="6619957" y="5335894"/>
            <a:ext cx="2339102" cy="369332"/>
          </a:xfrm>
          <a:prstGeom prst="rect">
            <a:avLst/>
          </a:prstGeom>
          <a:noFill/>
        </p:spPr>
        <p:txBody>
          <a:bodyPr wrap="none" rtlCol="0">
            <a:spAutoFit/>
          </a:bodyPr>
          <a:lstStyle/>
          <a:p>
            <a:r>
              <a:rPr lang="zh-TW" altLang="en-US" sz="1800" b="1" dirty="0" smtClean="0">
                <a:solidFill>
                  <a:srgbClr val="FF5050"/>
                </a:solidFill>
                <a:latin typeface="華康布丁體W7(P)" panose="040B0700000000000000" pitchFamily="82" charset="-120"/>
                <a:ea typeface="華康布丁體W7(P)" panose="040B0700000000000000" pitchFamily="82" charset="-120"/>
              </a:rPr>
              <a:t>請參考財務講習手冊</a:t>
            </a:r>
            <a:r>
              <a:rPr lang="en-US" altLang="zh-TW" sz="1800" b="1" dirty="0" smtClean="0">
                <a:solidFill>
                  <a:srgbClr val="FF5050"/>
                </a:solidFill>
                <a:latin typeface="華康布丁體W7(P)" panose="040B0700000000000000" pitchFamily="82" charset="-120"/>
                <a:ea typeface="華康布丁體W7(P)" panose="040B0700000000000000" pitchFamily="82" charset="-120"/>
              </a:rPr>
              <a:t>!</a:t>
            </a:r>
            <a:endParaRPr lang="zh-TW" altLang="en-US" sz="1800" b="1" dirty="0">
              <a:solidFill>
                <a:srgbClr val="FF5050"/>
              </a:solidFill>
              <a:latin typeface="華康布丁體W7(P)" panose="040B0700000000000000" pitchFamily="82" charset="-120"/>
              <a:ea typeface="華康布丁體W7(P)" panose="040B0700000000000000" pitchFamily="82" charset="-120"/>
            </a:endParaRPr>
          </a:p>
        </p:txBody>
      </p:sp>
    </p:spTree>
    <p:extLst>
      <p:ext uri="{BB962C8B-B14F-4D97-AF65-F5344CB8AC3E}">
        <p14:creationId xmlns:p14="http://schemas.microsoft.com/office/powerpoint/2010/main" val="2130800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heel(1)">
                                      <p:cBhvr>
                                        <p:cTn id="3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animBg="1"/>
      <p:bldP spid="14" grpId="0" animBg="1"/>
      <p:bldP spid="15" grpId="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14</a:t>
            </a:fld>
            <a:endParaRPr lang="en-US" altLang="ko-KR"/>
          </a:p>
        </p:txBody>
      </p:sp>
      <p:sp>
        <p:nvSpPr>
          <p:cNvPr id="5" name="圓角矩形 4"/>
          <p:cNvSpPr/>
          <p:nvPr/>
        </p:nvSpPr>
        <p:spPr bwMode="auto">
          <a:xfrm>
            <a:off x="358111" y="2348880"/>
            <a:ext cx="810090" cy="2863561"/>
          </a:xfrm>
          <a:prstGeom prst="roundRect">
            <a:avLst/>
          </a:prstGeom>
          <a:solidFill>
            <a:srgbClr val="AC0000"/>
          </a:solidFill>
          <a:ln w="38100"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lang="zh-TW" altLang="en-US" b="1" dirty="0" smtClean="0">
                <a:solidFill>
                  <a:schemeClr val="bg1"/>
                </a:solidFill>
                <a:latin typeface="華康布丁體W7(P)" panose="040B0700000000000000" pitchFamily="82" charset="-120"/>
                <a:ea typeface="華康布丁體W7(P)" panose="040B0700000000000000" pitchFamily="82" charset="-120"/>
              </a:rPr>
              <a:t>社團</a:t>
            </a:r>
            <a:r>
              <a:rPr lang="zh-TW" altLang="en-US" b="1" dirty="0" smtClean="0">
                <a:solidFill>
                  <a:srgbClr val="92D050"/>
                </a:solidFill>
                <a:latin typeface="華康布丁體W7(P)" panose="040B0700000000000000" pitchFamily="82" charset="-120"/>
                <a:ea typeface="華康布丁體W7(P)" panose="040B0700000000000000" pitchFamily="82" charset="-120"/>
              </a:rPr>
              <a:t>帳本</a:t>
            </a:r>
            <a:endParaRPr kumimoji="1" lang="en-US" altLang="zh-TW" b="1" i="0" u="none" strike="noStrike" cap="none" normalizeH="0" baseline="0" dirty="0" smtClean="0">
              <a:ln>
                <a:noFill/>
              </a:ln>
              <a:solidFill>
                <a:srgbClr val="92D050"/>
              </a:solidFill>
              <a:effectLst/>
              <a:latin typeface="華康布丁體W7(P)" panose="040B0700000000000000" pitchFamily="82" charset="-120"/>
              <a:ea typeface="華康布丁體W7(P)" panose="040B0700000000000000" pitchFamily="82" charset="-120"/>
            </a:endParaRPr>
          </a:p>
        </p:txBody>
      </p:sp>
      <p:sp>
        <p:nvSpPr>
          <p:cNvPr id="6" name="矩形 5"/>
          <p:cNvSpPr/>
          <p:nvPr/>
        </p:nvSpPr>
        <p:spPr bwMode="auto">
          <a:xfrm>
            <a:off x="2434317" y="2263930"/>
            <a:ext cx="2968909"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a:solidFill>
                  <a:srgbClr val="FF0000"/>
                </a:solidFill>
                <a:latin typeface="華康布丁體W7(P)" panose="040B0700000000000000" pitchFamily="82" charset="-120"/>
                <a:ea typeface="華康布丁體W7(P)" panose="040B0700000000000000" pitchFamily="82" charset="-120"/>
              </a:rPr>
              <a:t>現金帳</a:t>
            </a:r>
            <a:r>
              <a:rPr lang="zh-TW" altLang="en-US" b="1" dirty="0">
                <a:solidFill>
                  <a:srgbClr val="006600"/>
                </a:solidFill>
                <a:latin typeface="華康布丁體W7(P)" panose="040B0700000000000000" pitchFamily="82" charset="-120"/>
                <a:ea typeface="華康布丁體W7(P)" panose="040B0700000000000000" pitchFamily="82" charset="-120"/>
              </a:rPr>
              <a:t>收支明細</a:t>
            </a:r>
            <a:r>
              <a:rPr lang="zh-TW" altLang="en-US" b="1" dirty="0">
                <a:solidFill>
                  <a:srgbClr val="FF0000"/>
                </a:solidFill>
                <a:latin typeface="華康布丁體W7(P)" panose="040B0700000000000000" pitchFamily="82" charset="-120"/>
                <a:ea typeface="華康布丁體W7(P)" panose="040B0700000000000000" pitchFamily="82" charset="-120"/>
              </a:rPr>
              <a:t>登載</a:t>
            </a:r>
          </a:p>
        </p:txBody>
      </p:sp>
      <p:sp>
        <p:nvSpPr>
          <p:cNvPr id="7" name="矩形 6"/>
          <p:cNvSpPr/>
          <p:nvPr/>
        </p:nvSpPr>
        <p:spPr bwMode="auto">
          <a:xfrm>
            <a:off x="2438462" y="1204715"/>
            <a:ext cx="2952328"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zh-TW" b="1" dirty="0">
                <a:solidFill>
                  <a:srgbClr val="FF0000"/>
                </a:solidFill>
                <a:latin typeface="華康布丁體W7(P)" panose="040B0700000000000000" pitchFamily="82" charset="-120"/>
                <a:ea typeface="華康布丁體W7(P)" panose="040B0700000000000000" pitchFamily="82" charset="-120"/>
              </a:rPr>
              <a:t>分類帳</a:t>
            </a:r>
            <a:r>
              <a:rPr lang="zh-TW" altLang="zh-TW" b="1" dirty="0">
                <a:solidFill>
                  <a:srgbClr val="006600"/>
                </a:solidFill>
                <a:latin typeface="華康布丁體W7(P)" panose="040B0700000000000000" pitchFamily="82" charset="-120"/>
                <a:ea typeface="華康布丁體W7(P)" panose="040B0700000000000000" pitchFamily="82" charset="-120"/>
              </a:rPr>
              <a:t>收支明細</a:t>
            </a:r>
            <a:r>
              <a:rPr lang="zh-TW" altLang="zh-TW" b="1" dirty="0">
                <a:solidFill>
                  <a:srgbClr val="FF0000"/>
                </a:solidFill>
                <a:latin typeface="華康布丁體W7(P)" panose="040B0700000000000000" pitchFamily="82" charset="-120"/>
                <a:ea typeface="華康布丁體W7(P)" panose="040B0700000000000000" pitchFamily="82" charset="-120"/>
              </a:rPr>
              <a:t>登載</a:t>
            </a:r>
            <a:endParaRPr lang="zh-TW" altLang="en-US" b="1" dirty="0">
              <a:solidFill>
                <a:srgbClr val="FF0000"/>
              </a:solidFill>
              <a:latin typeface="華康布丁體W7(P)" panose="040B0700000000000000" pitchFamily="82" charset="-120"/>
              <a:ea typeface="華康布丁體W7(P)" panose="040B0700000000000000" pitchFamily="82" charset="-120"/>
            </a:endParaRPr>
          </a:p>
        </p:txBody>
      </p:sp>
      <p:sp>
        <p:nvSpPr>
          <p:cNvPr id="8" name="矩形 7"/>
          <p:cNvSpPr/>
          <p:nvPr/>
        </p:nvSpPr>
        <p:spPr bwMode="auto">
          <a:xfrm>
            <a:off x="2426027" y="3346604"/>
            <a:ext cx="2960619"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smtClean="0">
                <a:solidFill>
                  <a:srgbClr val="006600"/>
                </a:solidFill>
                <a:latin typeface="華康布丁體W7(P)" panose="040B0700000000000000" pitchFamily="82" charset="-120"/>
                <a:ea typeface="華康布丁體W7(P)" panose="040B0700000000000000" pitchFamily="82" charset="-120"/>
              </a:rPr>
              <a:t>現金帳</a:t>
            </a:r>
            <a:r>
              <a:rPr lang="en-US" altLang="zh-TW" b="1" dirty="0">
                <a:solidFill>
                  <a:srgbClr val="006600"/>
                </a:solidFill>
                <a:latin typeface="華康布丁體W7(P)" panose="040B0700000000000000" pitchFamily="82" charset="-120"/>
                <a:ea typeface="華康布丁體W7(P)" panose="040B0700000000000000" pitchFamily="82" charset="-120"/>
              </a:rPr>
              <a:t>-</a:t>
            </a:r>
            <a:r>
              <a:rPr lang="zh-TW" altLang="en-US" b="1" dirty="0">
                <a:solidFill>
                  <a:srgbClr val="006600"/>
                </a:solidFill>
                <a:latin typeface="華康布丁體W7(P)" panose="040B0700000000000000" pitchFamily="82" charset="-120"/>
                <a:ea typeface="華康布丁體W7(P)" panose="040B0700000000000000" pitchFamily="82" charset="-120"/>
              </a:rPr>
              <a:t>分類帳</a:t>
            </a:r>
            <a:r>
              <a:rPr lang="zh-TW" altLang="en-US" b="1" dirty="0">
                <a:solidFill>
                  <a:srgbClr val="FF0000"/>
                </a:solidFill>
                <a:latin typeface="華康布丁體W7(P)" panose="040B0700000000000000" pitchFamily="82" charset="-120"/>
                <a:ea typeface="華康布丁體W7(P)" panose="040B0700000000000000" pitchFamily="82" charset="-120"/>
              </a:rPr>
              <a:t>核對</a:t>
            </a:r>
          </a:p>
        </p:txBody>
      </p:sp>
      <p:sp>
        <p:nvSpPr>
          <p:cNvPr id="9" name="矩形 8"/>
          <p:cNvSpPr/>
          <p:nvPr/>
        </p:nvSpPr>
        <p:spPr bwMode="auto">
          <a:xfrm>
            <a:off x="2409447" y="5528279"/>
            <a:ext cx="2977199" cy="864096"/>
          </a:xfrm>
          <a:prstGeom prst="rect">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smtClean="0">
                <a:solidFill>
                  <a:srgbClr val="C00000"/>
                </a:solidFill>
                <a:latin typeface="華康布丁體W7(P)" panose="040B0700000000000000" pitchFamily="82" charset="-120"/>
                <a:ea typeface="華康布丁體W7(P)" panose="040B0700000000000000" pitchFamily="82" charset="-120"/>
              </a:rPr>
              <a:t>帳本</a:t>
            </a:r>
            <a:r>
              <a:rPr lang="zh-TW" altLang="en-US" b="1" dirty="0">
                <a:solidFill>
                  <a:srgbClr val="C00000"/>
                </a:solidFill>
                <a:latin typeface="華康布丁體W7(P)" panose="040B0700000000000000" pitchFamily="82" charset="-120"/>
                <a:ea typeface="華康布丁體W7(P)" panose="040B0700000000000000" pitchFamily="82" charset="-120"/>
              </a:rPr>
              <a:t>交接簽證</a:t>
            </a:r>
            <a:r>
              <a:rPr lang="en-US" altLang="zh-TW" b="1" dirty="0" smtClean="0">
                <a:solidFill>
                  <a:srgbClr val="C00000"/>
                </a:solidFill>
                <a:latin typeface="華康布丁體W7(P)" panose="040B0700000000000000" pitchFamily="82" charset="-120"/>
                <a:ea typeface="華康布丁體W7(P)" panose="040B0700000000000000" pitchFamily="82" charset="-120"/>
              </a:rPr>
              <a:t>-</a:t>
            </a:r>
          </a:p>
          <a:p>
            <a:pPr algn="ctr"/>
            <a:r>
              <a:rPr lang="zh-TW" altLang="en-US" b="1" dirty="0" smtClean="0">
                <a:solidFill>
                  <a:srgbClr val="FF9900"/>
                </a:solidFill>
                <a:latin typeface="華康布丁體W7(P)" panose="040B0700000000000000" pitchFamily="82" charset="-120"/>
                <a:ea typeface="華康布丁體W7(P)" panose="040B0700000000000000" pitchFamily="82" charset="-120"/>
              </a:rPr>
              <a:t>餘額核對</a:t>
            </a:r>
            <a:r>
              <a:rPr lang="en-US" altLang="zh-TW" b="1" dirty="0" smtClean="0">
                <a:solidFill>
                  <a:srgbClr val="C00000"/>
                </a:solidFill>
                <a:latin typeface="華康布丁體W7(P)" panose="040B0700000000000000" pitchFamily="82" charset="-120"/>
                <a:ea typeface="華康布丁體W7(P)" panose="040B0700000000000000" pitchFamily="82" charset="-120"/>
              </a:rPr>
              <a:t>(</a:t>
            </a:r>
            <a:r>
              <a:rPr lang="zh-TW" altLang="en-US" b="1" dirty="0">
                <a:solidFill>
                  <a:srgbClr val="C00000"/>
                </a:solidFill>
                <a:latin typeface="華康布丁體W7(P)" panose="040B0700000000000000" pitchFamily="82" charset="-120"/>
                <a:ea typeface="華康布丁體W7(P)" panose="040B0700000000000000" pitchFamily="82" charset="-120"/>
              </a:rPr>
              <a:t>加權</a:t>
            </a:r>
            <a:r>
              <a:rPr lang="en-US" altLang="zh-TW" b="1" dirty="0">
                <a:solidFill>
                  <a:srgbClr val="C00000"/>
                </a:solidFill>
                <a:latin typeface="華康布丁體W7(P)" panose="040B0700000000000000" pitchFamily="82" charset="-120"/>
                <a:ea typeface="華康布丁體W7(P)" panose="040B0700000000000000" pitchFamily="82" charset="-120"/>
              </a:rPr>
              <a:t>)</a:t>
            </a:r>
            <a:endParaRPr lang="zh-TW" altLang="en-US" b="1" dirty="0">
              <a:solidFill>
                <a:srgbClr val="C00000"/>
              </a:solidFill>
              <a:latin typeface="華康布丁體W7(P)" panose="040B0700000000000000" pitchFamily="82" charset="-120"/>
              <a:ea typeface="華康布丁體W7(P)" panose="040B0700000000000000" pitchFamily="82" charset="-120"/>
            </a:endParaRPr>
          </a:p>
        </p:txBody>
      </p:sp>
      <p:sp>
        <p:nvSpPr>
          <p:cNvPr id="10" name="矩形 9"/>
          <p:cNvSpPr/>
          <p:nvPr/>
        </p:nvSpPr>
        <p:spPr bwMode="auto">
          <a:xfrm>
            <a:off x="2426027" y="4447629"/>
            <a:ext cx="2960619" cy="864096"/>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smtClean="0">
                <a:solidFill>
                  <a:srgbClr val="006600"/>
                </a:solidFill>
                <a:latin typeface="華康布丁體W7(P)" panose="040B0700000000000000" pitchFamily="82" charset="-120"/>
                <a:ea typeface="華康布丁體W7(P)" panose="040B0700000000000000" pitchFamily="82" charset="-120"/>
              </a:rPr>
              <a:t>帳</a:t>
            </a:r>
            <a:r>
              <a:rPr lang="zh-TW" altLang="en-US" b="1" dirty="0">
                <a:solidFill>
                  <a:srgbClr val="006600"/>
                </a:solidFill>
                <a:latin typeface="華康布丁體W7(P)" panose="040B0700000000000000" pitchFamily="82" charset="-120"/>
                <a:ea typeface="華康布丁體W7(P)" panose="040B0700000000000000" pitchFamily="82" charset="-120"/>
              </a:rPr>
              <a:t>務更正時是否具備</a:t>
            </a:r>
            <a:r>
              <a:rPr lang="zh-TW" altLang="en-US" b="1" dirty="0">
                <a:solidFill>
                  <a:srgbClr val="FF0000"/>
                </a:solidFill>
                <a:latin typeface="華康布丁體W7(P)" panose="040B0700000000000000" pitchFamily="82" charset="-120"/>
                <a:ea typeface="華康布丁體W7(P)" panose="040B0700000000000000" pitchFamily="82" charset="-120"/>
              </a:rPr>
              <a:t>會計</a:t>
            </a:r>
            <a:r>
              <a:rPr lang="zh-TW" altLang="en-US" b="1" dirty="0" smtClean="0">
                <a:solidFill>
                  <a:srgbClr val="FF0000"/>
                </a:solidFill>
                <a:latin typeface="華康布丁體W7(P)" panose="040B0700000000000000" pitchFamily="82" charset="-120"/>
                <a:ea typeface="華康布丁體W7(P)" panose="040B0700000000000000" pitchFamily="82" charset="-120"/>
              </a:rPr>
              <a:t>簽字</a:t>
            </a:r>
            <a:endParaRPr lang="zh-TW" altLang="en-US" b="1" dirty="0">
              <a:solidFill>
                <a:srgbClr val="FF0000"/>
              </a:solidFill>
              <a:latin typeface="華康布丁體W7(P)" panose="040B0700000000000000" pitchFamily="82" charset="-120"/>
              <a:ea typeface="華康布丁體W7(P)" panose="040B0700000000000000" pitchFamily="82" charset="-120"/>
            </a:endParaRPr>
          </a:p>
        </p:txBody>
      </p:sp>
      <p:sp>
        <p:nvSpPr>
          <p:cNvPr id="11" name="十二角星形 10"/>
          <p:cNvSpPr/>
          <p:nvPr/>
        </p:nvSpPr>
        <p:spPr bwMode="auto">
          <a:xfrm>
            <a:off x="5002458" y="5899763"/>
            <a:ext cx="1094749" cy="740749"/>
          </a:xfrm>
          <a:prstGeom prst="star12">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800" b="1" i="0" u="none" strike="noStrike" cap="none" normalizeH="0" baseline="0" dirty="0" smtClean="0">
                <a:ln>
                  <a:noFill/>
                </a:ln>
                <a:solidFill>
                  <a:srgbClr val="92D050"/>
                </a:solidFill>
                <a:effectLst/>
                <a:latin typeface="華康布丁體W7(P)" panose="040B0700000000000000" pitchFamily="82" charset="-120"/>
                <a:ea typeface="華康布丁體W7(P)" panose="040B0700000000000000" pitchFamily="82" charset="-120"/>
              </a:rPr>
              <a:t>2</a:t>
            </a:r>
            <a:r>
              <a:rPr kumimoji="1" lang="zh-TW" altLang="en-US" sz="1800" b="1" i="0" u="none" strike="noStrike" cap="none" normalizeH="0" baseline="0" dirty="0" smtClean="0">
                <a:ln>
                  <a:noFill/>
                </a:ln>
                <a:solidFill>
                  <a:srgbClr val="92D050"/>
                </a:solidFill>
                <a:effectLst/>
                <a:latin typeface="華康布丁體W7(P)" panose="040B0700000000000000" pitchFamily="82" charset="-120"/>
                <a:ea typeface="華康布丁體W7(P)" panose="040B0700000000000000" pitchFamily="82" charset="-120"/>
              </a:rPr>
              <a:t>分</a:t>
            </a:r>
          </a:p>
        </p:txBody>
      </p:sp>
      <p:cxnSp>
        <p:nvCxnSpPr>
          <p:cNvPr id="12" name="肘形接點 11"/>
          <p:cNvCxnSpPr>
            <a:stCxn id="5" idx="3"/>
            <a:endCxn id="7" idx="1"/>
          </p:cNvCxnSpPr>
          <p:nvPr/>
        </p:nvCxnSpPr>
        <p:spPr bwMode="auto">
          <a:xfrm flipV="1">
            <a:off x="1168201" y="1636763"/>
            <a:ext cx="1270261" cy="2143898"/>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4" name="肘形接點 13"/>
          <p:cNvCxnSpPr>
            <a:stCxn id="5" idx="3"/>
            <a:endCxn id="6" idx="1"/>
          </p:cNvCxnSpPr>
          <p:nvPr/>
        </p:nvCxnSpPr>
        <p:spPr bwMode="auto">
          <a:xfrm flipV="1">
            <a:off x="1168201" y="2695978"/>
            <a:ext cx="1266116" cy="1084683"/>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6" name="肘形接點 15"/>
          <p:cNvCxnSpPr>
            <a:stCxn id="5" idx="3"/>
            <a:endCxn id="8" idx="1"/>
          </p:cNvCxnSpPr>
          <p:nvPr/>
        </p:nvCxnSpPr>
        <p:spPr bwMode="auto">
          <a:xfrm flipV="1">
            <a:off x="1168201" y="3778652"/>
            <a:ext cx="1257826" cy="2009"/>
          </a:xfrm>
          <a:prstGeom prst="bentConnector3">
            <a:avLst>
              <a:gd name="adj1" fmla="val 50000"/>
            </a:avLst>
          </a:prstGeom>
          <a:solidFill>
            <a:schemeClr val="accent1"/>
          </a:solidFill>
          <a:ln w="28575" cap="flat" cmpd="sng" algn="ctr">
            <a:solidFill>
              <a:srgbClr val="008000"/>
            </a:solidFill>
            <a:prstDash val="solid"/>
            <a:round/>
            <a:headEnd type="none" w="med" len="med"/>
            <a:tailEnd type="none" w="med" len="med"/>
          </a:ln>
          <a:effectLst/>
        </p:spPr>
      </p:cxnSp>
      <p:cxnSp>
        <p:nvCxnSpPr>
          <p:cNvPr id="30" name="肘形接點 29"/>
          <p:cNvCxnSpPr>
            <a:stCxn id="5" idx="3"/>
            <a:endCxn id="10" idx="1"/>
          </p:cNvCxnSpPr>
          <p:nvPr/>
        </p:nvCxnSpPr>
        <p:spPr bwMode="auto">
          <a:xfrm>
            <a:off x="1168201" y="3780661"/>
            <a:ext cx="1257826" cy="1099016"/>
          </a:xfrm>
          <a:prstGeom prst="bentConnector3">
            <a:avLst>
              <a:gd name="adj1" fmla="val 50749"/>
            </a:avLst>
          </a:prstGeom>
          <a:solidFill>
            <a:schemeClr val="accent1"/>
          </a:solidFill>
          <a:ln w="28575" cap="flat" cmpd="sng" algn="ctr">
            <a:solidFill>
              <a:srgbClr val="008000"/>
            </a:solidFill>
            <a:prstDash val="solid"/>
            <a:round/>
            <a:headEnd type="none" w="med" len="med"/>
            <a:tailEnd type="none" w="med" len="med"/>
          </a:ln>
          <a:effectLst/>
        </p:spPr>
      </p:cxnSp>
      <p:cxnSp>
        <p:nvCxnSpPr>
          <p:cNvPr id="32" name="肘形接點 31"/>
          <p:cNvCxnSpPr>
            <a:stCxn id="5" idx="3"/>
            <a:endCxn id="9" idx="1"/>
          </p:cNvCxnSpPr>
          <p:nvPr/>
        </p:nvCxnSpPr>
        <p:spPr bwMode="auto">
          <a:xfrm>
            <a:off x="1168201" y="3780661"/>
            <a:ext cx="1241246" cy="2179666"/>
          </a:xfrm>
          <a:prstGeom prst="bentConnector3">
            <a:avLst>
              <a:gd name="adj1" fmla="val 50759"/>
            </a:avLst>
          </a:prstGeom>
          <a:solidFill>
            <a:schemeClr val="accent1"/>
          </a:solidFill>
          <a:ln w="28575" cap="flat" cmpd="sng" algn="ctr">
            <a:solidFill>
              <a:srgbClr val="008000"/>
            </a:solidFill>
            <a:prstDash val="solid"/>
            <a:round/>
            <a:headEnd type="none" w="med" len="med"/>
            <a:tailEnd type="none" w="med" len="med"/>
          </a:ln>
          <a:effectLst/>
        </p:spPr>
      </p:cxnSp>
      <p:sp>
        <p:nvSpPr>
          <p:cNvPr id="17" name="十二角星形 16"/>
          <p:cNvSpPr/>
          <p:nvPr/>
        </p:nvSpPr>
        <p:spPr bwMode="auto">
          <a:xfrm>
            <a:off x="5019038" y="893785"/>
            <a:ext cx="849106"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8" name="十二角星形 17"/>
          <p:cNvSpPr/>
          <p:nvPr/>
        </p:nvSpPr>
        <p:spPr bwMode="auto">
          <a:xfrm>
            <a:off x="5019038" y="1986468"/>
            <a:ext cx="805690"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9" name="十二角星形 18"/>
          <p:cNvSpPr/>
          <p:nvPr/>
        </p:nvSpPr>
        <p:spPr bwMode="auto">
          <a:xfrm>
            <a:off x="5002458" y="3068058"/>
            <a:ext cx="822270"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20" name="十二角星形 19"/>
          <p:cNvSpPr/>
          <p:nvPr/>
        </p:nvSpPr>
        <p:spPr bwMode="auto">
          <a:xfrm>
            <a:off x="5002458" y="4870494"/>
            <a:ext cx="822270"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pic>
        <p:nvPicPr>
          <p:cNvPr id="13" name="圖片 12" descr="帳本就是你的金錢日記，愈寫愈富有 | 富朋友理財筆記"/>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9365" y="4384596"/>
            <a:ext cx="2758246" cy="1749627"/>
          </a:xfrm>
          <a:prstGeom prst="rect">
            <a:avLst/>
          </a:prstGeom>
          <a:ln>
            <a:noFill/>
          </a:ln>
          <a:effectLst>
            <a:softEdge rad="112500"/>
          </a:effectLst>
        </p:spPr>
      </p:pic>
      <p:pic>
        <p:nvPicPr>
          <p:cNvPr id="15" name="圖片 14"/>
          <p:cNvPicPr>
            <a:picLocks noChangeAspect="1"/>
          </p:cNvPicPr>
          <p:nvPr/>
        </p:nvPicPr>
        <p:blipFill>
          <a:blip r:embed="rId3"/>
          <a:stretch>
            <a:fillRect/>
          </a:stretch>
        </p:blipFill>
        <p:spPr>
          <a:xfrm>
            <a:off x="6144563" y="1779964"/>
            <a:ext cx="2753047" cy="1832028"/>
          </a:xfrm>
          <a:prstGeom prst="rect">
            <a:avLst/>
          </a:prstGeom>
          <a:ln>
            <a:noFill/>
          </a:ln>
          <a:effectLst>
            <a:softEdge rad="112500"/>
          </a:effectLst>
        </p:spPr>
      </p:pic>
      <p:sp>
        <p:nvSpPr>
          <p:cNvPr id="23" name="標題 1"/>
          <p:cNvSpPr txBox="1">
            <a:spLocks/>
          </p:cNvSpPr>
          <p:nvPr/>
        </p:nvSpPr>
        <p:spPr>
          <a:xfrm>
            <a:off x="179512" y="570821"/>
            <a:ext cx="2376264" cy="448823"/>
          </a:xfrm>
          <a:prstGeom prst="rect">
            <a:avLst/>
          </a:prstGeom>
        </p:spPr>
        <p:txBody>
          <a:bodyPr/>
          <a:lstStyle>
            <a:lvl1pPr algn="l" rtl="0" eaLnBrk="0" fontAlgn="base" latinLnBrk="1" hangingPunct="0">
              <a:lnSpc>
                <a:spcPct val="90000"/>
              </a:lnSpc>
              <a:spcBef>
                <a:spcPct val="0"/>
              </a:spcBef>
              <a:spcAft>
                <a:spcPct val="0"/>
              </a:spcAft>
              <a:defRPr kumimoji="1" sz="3200" b="0">
                <a:solidFill>
                  <a:schemeClr val="tx2"/>
                </a:solidFill>
                <a:latin typeface="Arial" pitchFamily="34" charset="0"/>
                <a:ea typeface="華康儷金黑" pitchFamily="49" charset="-120"/>
                <a:cs typeface="Arial" pitchFamily="34" charset="0"/>
              </a:defRPr>
            </a:lvl1pPr>
            <a:lvl2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2pPr>
            <a:lvl3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3pPr>
            <a:lvl4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4pPr>
            <a:lvl5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5pPr>
            <a:lvl6pPr marL="4572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6pPr>
            <a:lvl7pPr marL="9144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7pPr>
            <a:lvl8pPr marL="13716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8pPr>
            <a:lvl9pPr marL="18288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9pPr>
          </a:lstStyle>
          <a:p>
            <a:pPr algn="ctr"/>
            <a:r>
              <a:rPr lang="zh-TW" altLang="en-US" sz="2600" b="1" kern="1200" dirty="0" smtClean="0">
                <a:solidFill>
                  <a:srgbClr val="92D050"/>
                </a:solidFill>
                <a:latin typeface="華康布丁體W7(P)" panose="040B0700000000000000" pitchFamily="82" charset="-120"/>
                <a:ea typeface="華康布丁體W7(P)" panose="040B0700000000000000" pitchFamily="82" charset="-120"/>
                <a:cs typeface="+mn-cs"/>
              </a:rPr>
              <a:t>財務稽核</a:t>
            </a:r>
            <a:r>
              <a:rPr lang="en-US" altLang="zh-TW" sz="2600" b="1" kern="1200" dirty="0" smtClean="0">
                <a:solidFill>
                  <a:srgbClr val="92D050"/>
                </a:solidFill>
                <a:latin typeface="華康布丁體W7(P)" panose="040B0700000000000000" pitchFamily="82" charset="-120"/>
                <a:ea typeface="華康布丁體W7(P)" panose="040B0700000000000000" pitchFamily="82" charset="-120"/>
                <a:cs typeface="+mn-cs"/>
              </a:rPr>
              <a:t>20%</a:t>
            </a:r>
            <a:endParaRPr lang="zh-TW" altLang="en-US" sz="2600" b="1" kern="1200" dirty="0">
              <a:solidFill>
                <a:srgbClr val="92D050"/>
              </a:solidFill>
              <a:latin typeface="華康布丁體W7(P)" panose="040B0700000000000000" pitchFamily="82" charset="-120"/>
              <a:ea typeface="華康布丁體W7(P)" panose="040B0700000000000000" pitchFamily="82" charset="-120"/>
              <a:cs typeface="+mn-cs"/>
            </a:endParaRPr>
          </a:p>
        </p:txBody>
      </p:sp>
      <p:sp>
        <p:nvSpPr>
          <p:cNvPr id="24" name="流程圖: 結束點 23"/>
          <p:cNvSpPr/>
          <p:nvPr/>
        </p:nvSpPr>
        <p:spPr bwMode="auto">
          <a:xfrm>
            <a:off x="2466020" y="128245"/>
            <a:ext cx="4248472" cy="720080"/>
          </a:xfrm>
          <a:prstGeom prst="flowChartTerminator">
            <a:avLst/>
          </a:prstGeom>
          <a:noFill/>
          <a:ln w="76200"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dist" defTabSz="914400" rtl="0" eaLnBrk="1" fontAlgn="base" latinLnBrk="1" hangingPunct="1">
              <a:lnSpc>
                <a:spcPct val="100000"/>
              </a:lnSpc>
              <a:spcBef>
                <a:spcPct val="0"/>
              </a:spcBef>
              <a:spcAft>
                <a:spcPct val="0"/>
              </a:spcAft>
              <a:buClrTx/>
              <a:buSzTx/>
              <a:buFontTx/>
              <a:buNone/>
              <a:tabLst/>
            </a:pPr>
            <a:r>
              <a:rPr kumimoji="1" lang="zh-TW" altLang="en-US" sz="30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總體評鑑評分標準</a:t>
            </a:r>
          </a:p>
        </p:txBody>
      </p:sp>
    </p:spTree>
    <p:extLst>
      <p:ext uri="{BB962C8B-B14F-4D97-AF65-F5344CB8AC3E}">
        <p14:creationId xmlns:p14="http://schemas.microsoft.com/office/powerpoint/2010/main" val="222305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ppt_x"/>
                                          </p:val>
                                        </p:tav>
                                        <p:tav tm="100000">
                                          <p:val>
                                            <p:strVal val="#ppt_x"/>
                                          </p:val>
                                        </p:tav>
                                      </p:tavLst>
                                    </p:anim>
                                    <p:anim calcmode="lin" valueType="num">
                                      <p:cBhvr additive="base">
                                        <p:cTn id="40" dur="500" fill="hold"/>
                                        <p:tgtEl>
                                          <p:spTgt spid="3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7" grpId="0" animBg="1"/>
      <p:bldP spid="18" grpId="0" animBg="1"/>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15</a:t>
            </a:fld>
            <a:endParaRPr lang="en-US" altLang="ko-KR"/>
          </a:p>
        </p:txBody>
      </p:sp>
      <p:sp>
        <p:nvSpPr>
          <p:cNvPr id="5" name="圓角矩形 4"/>
          <p:cNvSpPr/>
          <p:nvPr/>
        </p:nvSpPr>
        <p:spPr bwMode="auto">
          <a:xfrm>
            <a:off x="539552" y="1321472"/>
            <a:ext cx="874440" cy="4939452"/>
          </a:xfrm>
          <a:prstGeom prst="roundRect">
            <a:avLst/>
          </a:prstGeom>
          <a:solidFill>
            <a:srgbClr val="AC0000"/>
          </a:solidFill>
          <a:ln w="38100"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lang="zh-TW" altLang="en-US" dirty="0" smtClean="0">
                <a:solidFill>
                  <a:schemeClr val="bg1"/>
                </a:solidFill>
                <a:latin typeface="華康布丁體W7(P)" panose="040B0700000000000000" pitchFamily="82" charset="-120"/>
                <a:ea typeface="華康布丁體W7(P)" panose="040B0700000000000000" pitchFamily="82" charset="-120"/>
              </a:rPr>
              <a:t>社團帳冊及經費收支單據</a:t>
            </a:r>
            <a:r>
              <a:rPr lang="zh-TW" altLang="en-US" dirty="0" smtClean="0">
                <a:solidFill>
                  <a:srgbClr val="92D050"/>
                </a:solidFill>
                <a:latin typeface="華康布丁體W7(P)" panose="040B0700000000000000" pitchFamily="82" charset="-120"/>
                <a:ea typeface="華康布丁體W7(P)" panose="040B0700000000000000" pitchFamily="82" charset="-120"/>
              </a:rPr>
              <a:t>整理</a:t>
            </a:r>
            <a:endParaRPr kumimoji="1" lang="en-US" altLang="zh-TW" b="0" i="0" u="none" strike="noStrike" cap="none" normalizeH="0" baseline="0" dirty="0" smtClean="0">
              <a:ln>
                <a:noFill/>
              </a:ln>
              <a:solidFill>
                <a:srgbClr val="92D050"/>
              </a:solidFill>
              <a:effectLst/>
              <a:latin typeface="華康布丁體W7(P)" panose="040B0700000000000000" pitchFamily="82" charset="-120"/>
              <a:ea typeface="華康布丁體W7(P)" panose="040B0700000000000000" pitchFamily="82" charset="-120"/>
            </a:endParaRPr>
          </a:p>
        </p:txBody>
      </p:sp>
      <p:sp>
        <p:nvSpPr>
          <p:cNvPr id="6" name="矩形 5"/>
          <p:cNvSpPr/>
          <p:nvPr/>
        </p:nvSpPr>
        <p:spPr bwMode="auto">
          <a:xfrm>
            <a:off x="2627784" y="1268760"/>
            <a:ext cx="3744416" cy="1368152"/>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smtClean="0">
                <a:solidFill>
                  <a:srgbClr val="006600"/>
                </a:solidFill>
                <a:latin typeface="華康布丁體W7(P)" panose="040B0700000000000000" pitchFamily="82" charset="-120"/>
                <a:ea typeface="華康布丁體W7(P)" panose="040B0700000000000000" pitchFamily="82" charset="-120"/>
              </a:rPr>
              <a:t>社團</a:t>
            </a:r>
            <a:r>
              <a:rPr lang="zh-TW" altLang="en-US" b="1" dirty="0">
                <a:solidFill>
                  <a:srgbClr val="006600"/>
                </a:solidFill>
                <a:latin typeface="華康布丁體W7(P)" panose="040B0700000000000000" pitchFamily="82" charset="-120"/>
                <a:ea typeface="華康布丁體W7(P)" panose="040B0700000000000000" pitchFamily="82" charset="-120"/>
              </a:rPr>
              <a:t>開立收據憑證</a:t>
            </a:r>
            <a:r>
              <a:rPr lang="en-US" altLang="zh-TW" b="1" dirty="0">
                <a:solidFill>
                  <a:srgbClr val="006600"/>
                </a:solidFill>
                <a:latin typeface="華康布丁體W7(P)" panose="040B0700000000000000" pitchFamily="82" charset="-120"/>
                <a:ea typeface="華康布丁體W7(P)" panose="040B0700000000000000" pitchFamily="82" charset="-120"/>
              </a:rPr>
              <a:t>-</a:t>
            </a:r>
            <a:r>
              <a:rPr lang="zh-TW" altLang="en-US" b="1" dirty="0">
                <a:solidFill>
                  <a:srgbClr val="006600"/>
                </a:solidFill>
                <a:latin typeface="華康布丁體W7(P)" panose="040B0700000000000000" pitchFamily="82" charset="-120"/>
                <a:ea typeface="華康布丁體W7(P)" panose="040B0700000000000000" pitchFamily="82" charset="-120"/>
              </a:rPr>
              <a:t>具社團用印、經手人及社長之</a:t>
            </a:r>
            <a:r>
              <a:rPr lang="zh-TW" altLang="en-US" b="1" dirty="0">
                <a:solidFill>
                  <a:srgbClr val="FF0000"/>
                </a:solidFill>
                <a:latin typeface="華康布丁體W7(P)" panose="040B0700000000000000" pitchFamily="82" charset="-120"/>
                <a:ea typeface="華康布丁體W7(P)" panose="040B0700000000000000" pitchFamily="82" charset="-120"/>
              </a:rPr>
              <a:t>簽章並加註日期</a:t>
            </a:r>
          </a:p>
        </p:txBody>
      </p:sp>
      <p:sp>
        <p:nvSpPr>
          <p:cNvPr id="7" name="矩形 6"/>
          <p:cNvSpPr/>
          <p:nvPr/>
        </p:nvSpPr>
        <p:spPr bwMode="auto">
          <a:xfrm>
            <a:off x="2627784" y="2926259"/>
            <a:ext cx="3744416" cy="934789"/>
          </a:xfrm>
          <a:prstGeom prst="rect">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smtClean="0">
                <a:solidFill>
                  <a:srgbClr val="C00000"/>
                </a:solidFill>
                <a:latin typeface="華康布丁體W7(P)" panose="040B0700000000000000" pitchFamily="82" charset="-120"/>
                <a:ea typeface="華康布丁體W7(P)" panose="040B0700000000000000" pitchFamily="82" charset="-120"/>
              </a:rPr>
              <a:t>經費</a:t>
            </a:r>
            <a:r>
              <a:rPr lang="zh-TW" altLang="en-US" b="1" dirty="0">
                <a:solidFill>
                  <a:srgbClr val="C00000"/>
                </a:solidFill>
                <a:latin typeface="華康布丁體W7(P)" panose="040B0700000000000000" pitchFamily="82" charset="-120"/>
                <a:ea typeface="華康布丁體W7(P)" panose="040B0700000000000000" pitchFamily="82" charset="-120"/>
              </a:rPr>
              <a:t>支出憑證是否註明</a:t>
            </a:r>
            <a:r>
              <a:rPr lang="zh-TW" altLang="en-US" b="1" dirty="0">
                <a:solidFill>
                  <a:srgbClr val="FFC000"/>
                </a:solidFill>
                <a:latin typeface="華康布丁體W7(P)" panose="040B0700000000000000" pitchFamily="82" charset="-120"/>
                <a:ea typeface="華康布丁體W7(P)" panose="040B0700000000000000" pitchFamily="82" charset="-120"/>
              </a:rPr>
              <a:t>經手人及用途</a:t>
            </a:r>
            <a:r>
              <a:rPr lang="en-US" altLang="zh-TW" b="1" dirty="0">
                <a:solidFill>
                  <a:srgbClr val="C00000"/>
                </a:solidFill>
                <a:latin typeface="華康布丁體W7(P)" panose="040B0700000000000000" pitchFamily="82" charset="-120"/>
                <a:ea typeface="華康布丁體W7(P)" panose="040B0700000000000000" pitchFamily="82" charset="-120"/>
              </a:rPr>
              <a:t>(</a:t>
            </a:r>
            <a:r>
              <a:rPr lang="zh-TW" altLang="en-US" b="1" dirty="0">
                <a:solidFill>
                  <a:srgbClr val="C00000"/>
                </a:solidFill>
                <a:latin typeface="華康布丁體W7(P)" panose="040B0700000000000000" pitchFamily="82" charset="-120"/>
                <a:ea typeface="華康布丁體W7(P)" panose="040B0700000000000000" pitchFamily="82" charset="-120"/>
              </a:rPr>
              <a:t>加權</a:t>
            </a:r>
            <a:r>
              <a:rPr lang="en-US" altLang="zh-TW" b="1" dirty="0">
                <a:solidFill>
                  <a:srgbClr val="C00000"/>
                </a:solidFill>
                <a:latin typeface="華康布丁體W7(P)" panose="040B0700000000000000" pitchFamily="82" charset="-120"/>
                <a:ea typeface="華康布丁體W7(P)" panose="040B0700000000000000" pitchFamily="82" charset="-120"/>
              </a:rPr>
              <a:t>)</a:t>
            </a:r>
            <a:endParaRPr lang="zh-TW" altLang="en-US" b="1" dirty="0">
              <a:solidFill>
                <a:srgbClr val="C00000"/>
              </a:solidFill>
              <a:latin typeface="華康布丁體W7(P)" panose="040B0700000000000000" pitchFamily="82" charset="-120"/>
              <a:ea typeface="華康布丁體W7(P)" panose="040B0700000000000000" pitchFamily="82" charset="-120"/>
            </a:endParaRPr>
          </a:p>
        </p:txBody>
      </p:sp>
      <p:sp>
        <p:nvSpPr>
          <p:cNvPr id="8" name="矩形 7"/>
          <p:cNvSpPr/>
          <p:nvPr/>
        </p:nvSpPr>
        <p:spPr bwMode="auto">
          <a:xfrm>
            <a:off x="2627784" y="4236482"/>
            <a:ext cx="3744416" cy="798499"/>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smtClean="0">
                <a:solidFill>
                  <a:srgbClr val="006600"/>
                </a:solidFill>
                <a:latin typeface="華康布丁體W7(P)" panose="040B0700000000000000" pitchFamily="82" charset="-120"/>
                <a:ea typeface="華康布丁體W7(P)" panose="040B0700000000000000" pitchFamily="82" charset="-120"/>
              </a:rPr>
              <a:t>按</a:t>
            </a:r>
            <a:r>
              <a:rPr lang="zh-TW" altLang="en-US" b="1" dirty="0">
                <a:solidFill>
                  <a:srgbClr val="FF0000"/>
                </a:solidFill>
                <a:latin typeface="華康布丁體W7(P)" panose="040B0700000000000000" pitchFamily="82" charset="-120"/>
                <a:ea typeface="華康布丁體W7(P)" panose="040B0700000000000000" pitchFamily="82" charset="-120"/>
              </a:rPr>
              <a:t>經費申請日期</a:t>
            </a:r>
            <a:r>
              <a:rPr lang="zh-TW" altLang="en-US" b="1" dirty="0">
                <a:solidFill>
                  <a:srgbClr val="006600"/>
                </a:solidFill>
                <a:latin typeface="華康布丁體W7(P)" panose="040B0700000000000000" pitchFamily="82" charset="-120"/>
                <a:ea typeface="華康布丁體W7(P)" panose="040B0700000000000000" pitchFamily="82" charset="-120"/>
              </a:rPr>
              <a:t>編製傳票</a:t>
            </a:r>
          </a:p>
        </p:txBody>
      </p:sp>
      <p:sp>
        <p:nvSpPr>
          <p:cNvPr id="9" name="矩形 8"/>
          <p:cNvSpPr/>
          <p:nvPr/>
        </p:nvSpPr>
        <p:spPr bwMode="auto">
          <a:xfrm>
            <a:off x="2627784" y="5438813"/>
            <a:ext cx="3744416" cy="798499"/>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smtClean="0">
                <a:solidFill>
                  <a:srgbClr val="006600"/>
                </a:solidFill>
                <a:latin typeface="華康布丁體W7(P)" panose="040B0700000000000000" pitchFamily="82" charset="-120"/>
                <a:ea typeface="華康布丁體W7(P)" panose="040B0700000000000000" pitchFamily="82" charset="-120"/>
              </a:rPr>
              <a:t>校</a:t>
            </a:r>
            <a:r>
              <a:rPr lang="zh-TW" altLang="en-US" b="1" dirty="0">
                <a:solidFill>
                  <a:srgbClr val="006600"/>
                </a:solidFill>
                <a:latin typeface="華康布丁體W7(P)" panose="040B0700000000000000" pitchFamily="82" charset="-120"/>
                <a:ea typeface="華康布丁體W7(P)" panose="040B0700000000000000" pitchFamily="82" charset="-120"/>
              </a:rPr>
              <a:t>內外捐贈、補助是否簽發收據或</a:t>
            </a:r>
            <a:r>
              <a:rPr lang="zh-TW" altLang="en-US" b="1" dirty="0">
                <a:solidFill>
                  <a:srgbClr val="FF0000"/>
                </a:solidFill>
                <a:latin typeface="華康布丁體W7(P)" panose="040B0700000000000000" pitchFamily="82" charset="-120"/>
                <a:ea typeface="華康布丁體W7(P)" panose="040B0700000000000000" pitchFamily="82" charset="-120"/>
              </a:rPr>
              <a:t>入帳證明</a:t>
            </a:r>
          </a:p>
        </p:txBody>
      </p:sp>
      <p:sp>
        <p:nvSpPr>
          <p:cNvPr id="10" name="十二角星形 9"/>
          <p:cNvSpPr/>
          <p:nvPr/>
        </p:nvSpPr>
        <p:spPr bwMode="auto">
          <a:xfrm>
            <a:off x="6228184" y="3384005"/>
            <a:ext cx="1152128" cy="814386"/>
          </a:xfrm>
          <a:prstGeom prst="star12">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800" b="1" i="0" u="none" strike="noStrike" cap="none" normalizeH="0" baseline="0" dirty="0" smtClean="0">
                <a:ln>
                  <a:noFill/>
                </a:ln>
                <a:solidFill>
                  <a:srgbClr val="92D050"/>
                </a:solidFill>
                <a:effectLst/>
                <a:latin typeface="華康布丁體W7(P)" panose="040B0700000000000000" pitchFamily="82" charset="-120"/>
                <a:ea typeface="華康布丁體W7(P)" panose="040B0700000000000000" pitchFamily="82" charset="-120"/>
              </a:rPr>
              <a:t>2</a:t>
            </a:r>
            <a:r>
              <a:rPr kumimoji="1" lang="zh-TW" altLang="en-US" sz="1800" b="1" i="0" u="none" strike="noStrike" cap="none" normalizeH="0" baseline="0" dirty="0" smtClean="0">
                <a:ln>
                  <a:noFill/>
                </a:ln>
                <a:solidFill>
                  <a:srgbClr val="92D050"/>
                </a:solidFill>
                <a:effectLst/>
                <a:latin typeface="華康布丁體W7(P)" panose="040B0700000000000000" pitchFamily="82" charset="-120"/>
                <a:ea typeface="華康布丁體W7(P)" panose="040B0700000000000000" pitchFamily="82" charset="-120"/>
              </a:rPr>
              <a:t>分</a:t>
            </a:r>
          </a:p>
        </p:txBody>
      </p:sp>
      <p:cxnSp>
        <p:nvCxnSpPr>
          <p:cNvPr id="11" name="肘形接點 10"/>
          <p:cNvCxnSpPr>
            <a:stCxn id="5" idx="3"/>
            <a:endCxn id="6" idx="1"/>
          </p:cNvCxnSpPr>
          <p:nvPr/>
        </p:nvCxnSpPr>
        <p:spPr bwMode="auto">
          <a:xfrm flipV="1">
            <a:off x="1413992" y="1952836"/>
            <a:ext cx="1213792" cy="1838362"/>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3" name="肘形接點 12"/>
          <p:cNvCxnSpPr>
            <a:stCxn id="5" idx="3"/>
            <a:endCxn id="7" idx="1"/>
          </p:cNvCxnSpPr>
          <p:nvPr/>
        </p:nvCxnSpPr>
        <p:spPr bwMode="auto">
          <a:xfrm flipV="1">
            <a:off x="1413992" y="3393654"/>
            <a:ext cx="1213792" cy="397544"/>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5" name="肘形接點 14"/>
          <p:cNvCxnSpPr>
            <a:stCxn id="5" idx="3"/>
            <a:endCxn id="8" idx="1"/>
          </p:cNvCxnSpPr>
          <p:nvPr/>
        </p:nvCxnSpPr>
        <p:spPr bwMode="auto">
          <a:xfrm>
            <a:off x="1413992" y="3791198"/>
            <a:ext cx="1213792" cy="844534"/>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7" name="肘形接點 16"/>
          <p:cNvCxnSpPr>
            <a:stCxn id="5" idx="3"/>
            <a:endCxn id="9" idx="1"/>
          </p:cNvCxnSpPr>
          <p:nvPr/>
        </p:nvCxnSpPr>
        <p:spPr bwMode="auto">
          <a:xfrm>
            <a:off x="1413992" y="3791198"/>
            <a:ext cx="1213792" cy="2046865"/>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sp>
        <p:nvSpPr>
          <p:cNvPr id="18" name="十二角星形 17"/>
          <p:cNvSpPr/>
          <p:nvPr/>
        </p:nvSpPr>
        <p:spPr bwMode="auto">
          <a:xfrm>
            <a:off x="6012160" y="2226115"/>
            <a:ext cx="893776"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9" name="十二角星形 18"/>
          <p:cNvSpPr/>
          <p:nvPr/>
        </p:nvSpPr>
        <p:spPr bwMode="auto">
          <a:xfrm>
            <a:off x="6012160" y="4746948"/>
            <a:ext cx="893776"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20" name="十二角星形 19"/>
          <p:cNvSpPr/>
          <p:nvPr/>
        </p:nvSpPr>
        <p:spPr bwMode="auto">
          <a:xfrm>
            <a:off x="2393144" y="5947574"/>
            <a:ext cx="882712"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pic>
        <p:nvPicPr>
          <p:cNvPr id="21" name="圖片 20"/>
          <p:cNvPicPr>
            <a:picLocks noChangeAspect="1"/>
          </p:cNvPicPr>
          <p:nvPr/>
        </p:nvPicPr>
        <p:blipFill>
          <a:blip r:embed="rId2"/>
          <a:stretch>
            <a:fillRect/>
          </a:stretch>
        </p:blipFill>
        <p:spPr>
          <a:xfrm>
            <a:off x="6905936" y="4834734"/>
            <a:ext cx="2143182" cy="1426190"/>
          </a:xfrm>
          <a:prstGeom prst="rect">
            <a:avLst/>
          </a:prstGeom>
          <a:ln>
            <a:noFill/>
          </a:ln>
          <a:effectLst>
            <a:softEdge rad="112500"/>
          </a:effectLst>
        </p:spPr>
      </p:pic>
      <p:sp>
        <p:nvSpPr>
          <p:cNvPr id="22" name="標題 1"/>
          <p:cNvSpPr txBox="1">
            <a:spLocks/>
          </p:cNvSpPr>
          <p:nvPr/>
        </p:nvSpPr>
        <p:spPr>
          <a:xfrm>
            <a:off x="179512" y="570821"/>
            <a:ext cx="2376264" cy="448823"/>
          </a:xfrm>
          <a:prstGeom prst="rect">
            <a:avLst/>
          </a:prstGeom>
        </p:spPr>
        <p:txBody>
          <a:bodyPr/>
          <a:lstStyle>
            <a:lvl1pPr algn="l" rtl="0" eaLnBrk="0" fontAlgn="base" latinLnBrk="1" hangingPunct="0">
              <a:lnSpc>
                <a:spcPct val="90000"/>
              </a:lnSpc>
              <a:spcBef>
                <a:spcPct val="0"/>
              </a:spcBef>
              <a:spcAft>
                <a:spcPct val="0"/>
              </a:spcAft>
              <a:defRPr kumimoji="1" sz="3200" b="0">
                <a:solidFill>
                  <a:schemeClr val="tx2"/>
                </a:solidFill>
                <a:latin typeface="Arial" pitchFamily="34" charset="0"/>
                <a:ea typeface="華康儷金黑" pitchFamily="49" charset="-120"/>
                <a:cs typeface="Arial" pitchFamily="34" charset="0"/>
              </a:defRPr>
            </a:lvl1pPr>
            <a:lvl2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2pPr>
            <a:lvl3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3pPr>
            <a:lvl4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4pPr>
            <a:lvl5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5pPr>
            <a:lvl6pPr marL="4572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6pPr>
            <a:lvl7pPr marL="9144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7pPr>
            <a:lvl8pPr marL="13716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8pPr>
            <a:lvl9pPr marL="18288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9pPr>
          </a:lstStyle>
          <a:p>
            <a:pPr algn="ctr"/>
            <a:r>
              <a:rPr lang="zh-TW" altLang="en-US" sz="2600" b="1" kern="1200" dirty="0" smtClean="0">
                <a:solidFill>
                  <a:srgbClr val="92D050"/>
                </a:solidFill>
                <a:latin typeface="華康布丁體W7(P)" panose="040B0700000000000000" pitchFamily="82" charset="-120"/>
                <a:ea typeface="華康布丁體W7(P)" panose="040B0700000000000000" pitchFamily="82" charset="-120"/>
                <a:cs typeface="+mn-cs"/>
              </a:rPr>
              <a:t>財務稽核</a:t>
            </a:r>
            <a:r>
              <a:rPr lang="en-US" altLang="zh-TW" sz="2600" b="1" kern="1200" dirty="0" smtClean="0">
                <a:solidFill>
                  <a:srgbClr val="92D050"/>
                </a:solidFill>
                <a:latin typeface="華康布丁體W7(P)" panose="040B0700000000000000" pitchFamily="82" charset="-120"/>
                <a:ea typeface="華康布丁體W7(P)" panose="040B0700000000000000" pitchFamily="82" charset="-120"/>
                <a:cs typeface="+mn-cs"/>
              </a:rPr>
              <a:t>20%</a:t>
            </a:r>
            <a:endParaRPr lang="zh-TW" altLang="en-US" sz="2600" b="1" kern="1200" dirty="0">
              <a:solidFill>
                <a:srgbClr val="92D050"/>
              </a:solidFill>
              <a:latin typeface="華康布丁體W7(P)" panose="040B0700000000000000" pitchFamily="82" charset="-120"/>
              <a:ea typeface="華康布丁體W7(P)" panose="040B0700000000000000" pitchFamily="82" charset="-120"/>
              <a:cs typeface="+mn-cs"/>
            </a:endParaRPr>
          </a:p>
        </p:txBody>
      </p:sp>
      <p:sp>
        <p:nvSpPr>
          <p:cNvPr id="23" name="流程圖: 結束點 22"/>
          <p:cNvSpPr/>
          <p:nvPr/>
        </p:nvSpPr>
        <p:spPr bwMode="auto">
          <a:xfrm>
            <a:off x="2466020" y="128245"/>
            <a:ext cx="4248472" cy="720080"/>
          </a:xfrm>
          <a:prstGeom prst="flowChartTerminator">
            <a:avLst/>
          </a:prstGeom>
          <a:noFill/>
          <a:ln w="76200"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dist" defTabSz="914400" rtl="0" eaLnBrk="1" fontAlgn="base" latinLnBrk="1" hangingPunct="1">
              <a:lnSpc>
                <a:spcPct val="100000"/>
              </a:lnSpc>
              <a:spcBef>
                <a:spcPct val="0"/>
              </a:spcBef>
              <a:spcAft>
                <a:spcPct val="0"/>
              </a:spcAft>
              <a:buClrTx/>
              <a:buSzTx/>
              <a:buFontTx/>
              <a:buNone/>
              <a:tabLst/>
            </a:pPr>
            <a:r>
              <a:rPr kumimoji="1" lang="zh-TW" altLang="en-US" sz="30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總體評鑑評分標準</a:t>
            </a:r>
          </a:p>
        </p:txBody>
      </p:sp>
    </p:spTree>
    <p:extLst>
      <p:ext uri="{BB962C8B-B14F-4D97-AF65-F5344CB8AC3E}">
        <p14:creationId xmlns:p14="http://schemas.microsoft.com/office/powerpoint/2010/main" val="370309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8" grpId="0" animBg="1"/>
      <p:bldP spid="19"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16</a:t>
            </a:fld>
            <a:endParaRPr lang="en-US" altLang="ko-KR"/>
          </a:p>
        </p:txBody>
      </p:sp>
      <p:sp>
        <p:nvSpPr>
          <p:cNvPr id="5" name="圓角矩形 4"/>
          <p:cNvSpPr/>
          <p:nvPr/>
        </p:nvSpPr>
        <p:spPr bwMode="auto">
          <a:xfrm>
            <a:off x="546022" y="2104607"/>
            <a:ext cx="3200318" cy="1103259"/>
          </a:xfrm>
          <a:prstGeom prst="roundRect">
            <a:avLst/>
          </a:prstGeom>
          <a:solidFill>
            <a:srgbClr val="AC0000"/>
          </a:solidFill>
          <a:ln w="38100"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latinLnBrk="1" hangingPunct="1"/>
            <a:r>
              <a:rPr lang="zh-TW" altLang="en-US" dirty="0" smtClean="0">
                <a:solidFill>
                  <a:schemeClr val="bg1"/>
                </a:solidFill>
                <a:latin typeface="華康布丁體W7(P)" panose="040B0700000000000000" pitchFamily="82" charset="-120"/>
                <a:ea typeface="華康布丁體W7(P)" panose="040B0700000000000000" pitchFamily="82" charset="-120"/>
              </a:rPr>
              <a:t>是否</a:t>
            </a:r>
            <a:r>
              <a:rPr lang="zh-TW" altLang="en-US" dirty="0">
                <a:solidFill>
                  <a:schemeClr val="bg1"/>
                </a:solidFill>
                <a:latin typeface="華康布丁體W7(P)" panose="040B0700000000000000" pitchFamily="82" charset="-120"/>
                <a:ea typeface="華康布丁體W7(P)" panose="040B0700000000000000" pitchFamily="82" charset="-120"/>
              </a:rPr>
              <a:t>設立使用專戶，由</a:t>
            </a:r>
            <a:r>
              <a:rPr lang="zh-TW" altLang="en-US" dirty="0">
                <a:solidFill>
                  <a:srgbClr val="92D050"/>
                </a:solidFill>
                <a:latin typeface="華康布丁體W7(P)" panose="040B0700000000000000" pitchFamily="82" charset="-120"/>
                <a:ea typeface="華康布丁體W7(P)" panose="040B0700000000000000" pitchFamily="82" charset="-120"/>
              </a:rPr>
              <a:t>專人專帳</a:t>
            </a:r>
            <a:r>
              <a:rPr lang="zh-TW" altLang="en-US" dirty="0">
                <a:solidFill>
                  <a:schemeClr val="bg1"/>
                </a:solidFill>
                <a:latin typeface="華康布丁體W7(P)" panose="040B0700000000000000" pitchFamily="82" charset="-120"/>
                <a:ea typeface="華康布丁體W7(P)" panose="040B0700000000000000" pitchFamily="82" charset="-120"/>
              </a:rPr>
              <a:t>管理</a:t>
            </a:r>
            <a:r>
              <a:rPr lang="zh-TW" altLang="en-US" dirty="0" smtClean="0">
                <a:solidFill>
                  <a:schemeClr val="bg1"/>
                </a:solidFill>
                <a:latin typeface="華康布丁體W7(P)" panose="040B0700000000000000" pitchFamily="82" charset="-120"/>
                <a:ea typeface="華康布丁體W7(P)" panose="040B0700000000000000" pitchFamily="82" charset="-120"/>
              </a:rPr>
              <a:t>並</a:t>
            </a:r>
            <a:endParaRPr lang="en-US" altLang="zh-TW" dirty="0" smtClean="0">
              <a:solidFill>
                <a:schemeClr val="bg1"/>
              </a:solidFill>
              <a:latin typeface="華康布丁體W7(P)" panose="040B0700000000000000" pitchFamily="82" charset="-120"/>
              <a:ea typeface="華康布丁體W7(P)" panose="040B0700000000000000" pitchFamily="82" charset="-120"/>
            </a:endParaRPr>
          </a:p>
          <a:p>
            <a:pPr algn="ctr" eaLnBrk="1" latinLnBrk="1" hangingPunct="1"/>
            <a:r>
              <a:rPr lang="zh-TW" altLang="en-US" dirty="0" smtClean="0">
                <a:solidFill>
                  <a:srgbClr val="92D050"/>
                </a:solidFill>
                <a:latin typeface="華康布丁體W7(P)" panose="040B0700000000000000" pitchFamily="82" charset="-120"/>
                <a:ea typeface="華康布丁體W7(P)" panose="040B0700000000000000" pitchFamily="82" charset="-120"/>
              </a:rPr>
              <a:t>公開</a:t>
            </a:r>
            <a:r>
              <a:rPr lang="zh-TW" altLang="en-US" dirty="0">
                <a:solidFill>
                  <a:srgbClr val="92D050"/>
                </a:solidFill>
                <a:latin typeface="華康布丁體W7(P)" panose="040B0700000000000000" pitchFamily="82" charset="-120"/>
                <a:ea typeface="華康布丁體W7(P)" panose="040B0700000000000000" pitchFamily="82" charset="-120"/>
              </a:rPr>
              <a:t>徵信</a:t>
            </a:r>
            <a:endParaRPr kumimoji="1" lang="en-US" altLang="zh-TW" b="0" i="0" u="none" strike="noStrike" cap="none" normalizeH="0" baseline="0" dirty="0" smtClean="0">
              <a:ln>
                <a:noFill/>
              </a:ln>
              <a:solidFill>
                <a:srgbClr val="92D050"/>
              </a:solidFill>
              <a:effectLst/>
              <a:latin typeface="華康布丁體W7(P)" panose="040B0700000000000000" pitchFamily="82" charset="-120"/>
              <a:ea typeface="華康布丁體W7(P)" panose="040B0700000000000000" pitchFamily="82" charset="-120"/>
            </a:endParaRPr>
          </a:p>
        </p:txBody>
      </p:sp>
      <p:sp>
        <p:nvSpPr>
          <p:cNvPr id="6" name="矩形 5"/>
          <p:cNvSpPr/>
          <p:nvPr/>
        </p:nvSpPr>
        <p:spPr bwMode="auto">
          <a:xfrm>
            <a:off x="4612708" y="1555423"/>
            <a:ext cx="3743668" cy="770318"/>
          </a:xfrm>
          <a:prstGeom prst="rect">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dirty="0" smtClean="0">
                <a:solidFill>
                  <a:srgbClr val="C00000"/>
                </a:solidFill>
                <a:latin typeface="華康布丁體W7(P)" panose="040B0700000000000000" pitchFamily="82" charset="-120"/>
                <a:ea typeface="華康布丁體W7(P)" panose="040B0700000000000000" pitchFamily="82" charset="-120"/>
              </a:rPr>
              <a:t>是否</a:t>
            </a:r>
            <a:r>
              <a:rPr lang="zh-TW" altLang="en-US" dirty="0">
                <a:solidFill>
                  <a:srgbClr val="C00000"/>
                </a:solidFill>
                <a:latin typeface="華康布丁體W7(P)" panose="040B0700000000000000" pitchFamily="82" charset="-120"/>
                <a:ea typeface="華康布丁體W7(P)" panose="040B0700000000000000" pitchFamily="82" charset="-120"/>
              </a:rPr>
              <a:t>設立專戶</a:t>
            </a:r>
            <a:r>
              <a:rPr lang="zh-TW" altLang="en-US" dirty="0" smtClean="0">
                <a:solidFill>
                  <a:srgbClr val="C00000"/>
                </a:solidFill>
                <a:latin typeface="華康布丁體W7(P)" panose="040B0700000000000000" pitchFamily="82" charset="-120"/>
                <a:ea typeface="華康布丁體W7(P)" panose="040B0700000000000000" pitchFamily="82" charset="-120"/>
              </a:rPr>
              <a:t>由</a:t>
            </a:r>
            <a:endParaRPr lang="en-US" altLang="zh-TW" dirty="0" smtClean="0">
              <a:solidFill>
                <a:srgbClr val="C00000"/>
              </a:solidFill>
              <a:latin typeface="華康布丁體W7(P)" panose="040B0700000000000000" pitchFamily="82" charset="-120"/>
              <a:ea typeface="華康布丁體W7(P)" panose="040B0700000000000000" pitchFamily="82" charset="-120"/>
            </a:endParaRPr>
          </a:p>
          <a:p>
            <a:pPr algn="ctr"/>
            <a:r>
              <a:rPr lang="zh-TW" altLang="en-US" dirty="0" smtClean="0">
                <a:solidFill>
                  <a:srgbClr val="C00000"/>
                </a:solidFill>
                <a:latin typeface="華康布丁體W7(P)" panose="040B0700000000000000" pitchFamily="82" charset="-120"/>
                <a:ea typeface="華康布丁體W7(P)" panose="040B0700000000000000" pitchFamily="82" charset="-120"/>
              </a:rPr>
              <a:t>專人</a:t>
            </a:r>
            <a:r>
              <a:rPr lang="zh-TW" altLang="en-US" dirty="0">
                <a:solidFill>
                  <a:srgbClr val="C00000"/>
                </a:solidFill>
                <a:latin typeface="華康布丁體W7(P)" panose="040B0700000000000000" pitchFamily="82" charset="-120"/>
                <a:ea typeface="華康布丁體W7(P)" panose="040B0700000000000000" pitchFamily="82" charset="-120"/>
              </a:rPr>
              <a:t>專帳管理</a:t>
            </a:r>
          </a:p>
        </p:txBody>
      </p:sp>
      <p:sp>
        <p:nvSpPr>
          <p:cNvPr id="7" name="矩形 6"/>
          <p:cNvSpPr/>
          <p:nvPr/>
        </p:nvSpPr>
        <p:spPr bwMode="auto">
          <a:xfrm>
            <a:off x="4612708" y="2740471"/>
            <a:ext cx="3744416" cy="934789"/>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dirty="0" smtClean="0">
                <a:solidFill>
                  <a:srgbClr val="006600"/>
                </a:solidFill>
                <a:latin typeface="華康布丁體W7(P)" panose="040B0700000000000000" pitchFamily="82" charset="-120"/>
                <a:ea typeface="華康布丁體W7(P)" panose="040B0700000000000000" pitchFamily="82" charset="-120"/>
              </a:rPr>
              <a:t>是否</a:t>
            </a:r>
            <a:r>
              <a:rPr lang="zh-TW" altLang="en-US" dirty="0">
                <a:solidFill>
                  <a:srgbClr val="006600"/>
                </a:solidFill>
                <a:latin typeface="華康布丁體W7(P)" panose="040B0700000000000000" pitchFamily="82" charset="-120"/>
                <a:ea typeface="華康布丁體W7(P)" panose="040B0700000000000000" pitchFamily="82" charset="-120"/>
              </a:rPr>
              <a:t>做到</a:t>
            </a:r>
            <a:r>
              <a:rPr lang="zh-TW" altLang="en-US" dirty="0">
                <a:solidFill>
                  <a:srgbClr val="FF0000"/>
                </a:solidFill>
                <a:latin typeface="華康布丁體W7(P)" panose="040B0700000000000000" pitchFamily="82" charset="-120"/>
                <a:ea typeface="華康布丁體W7(P)" panose="040B0700000000000000" pitchFamily="82" charset="-120"/>
              </a:rPr>
              <a:t>公開</a:t>
            </a:r>
            <a:r>
              <a:rPr lang="zh-TW" altLang="en-US" dirty="0" smtClean="0">
                <a:solidFill>
                  <a:srgbClr val="FF0000"/>
                </a:solidFill>
                <a:latin typeface="華康布丁體W7(P)" panose="040B0700000000000000" pitchFamily="82" charset="-120"/>
                <a:ea typeface="華康布丁體W7(P)" panose="040B0700000000000000" pitchFamily="82" charset="-120"/>
              </a:rPr>
              <a:t>徵信</a:t>
            </a:r>
            <a:endParaRPr lang="en-US" altLang="zh-TW" dirty="0" smtClean="0">
              <a:solidFill>
                <a:srgbClr val="FF0000"/>
              </a:solidFill>
              <a:latin typeface="華康布丁體W7(P)" panose="040B0700000000000000" pitchFamily="82" charset="-120"/>
              <a:ea typeface="華康布丁體W7(P)" panose="040B0700000000000000" pitchFamily="82" charset="-120"/>
            </a:endParaRPr>
          </a:p>
          <a:p>
            <a:pPr algn="ctr"/>
            <a:r>
              <a:rPr lang="en-US" altLang="zh-TW" dirty="0" smtClean="0">
                <a:solidFill>
                  <a:srgbClr val="006600"/>
                </a:solidFill>
                <a:latin typeface="華康布丁體W7(P)" panose="040B0700000000000000" pitchFamily="82" charset="-120"/>
                <a:ea typeface="華康布丁體W7(P)" panose="040B0700000000000000" pitchFamily="82" charset="-120"/>
              </a:rPr>
              <a:t>(</a:t>
            </a:r>
            <a:r>
              <a:rPr lang="zh-TW" altLang="en-US" dirty="0">
                <a:solidFill>
                  <a:srgbClr val="FF0000"/>
                </a:solidFill>
                <a:latin typeface="華康布丁體W7(P)" panose="040B0700000000000000" pitchFamily="82" charset="-120"/>
                <a:ea typeface="華康布丁體W7(P)" panose="040B0700000000000000" pitchFamily="82" charset="-120"/>
              </a:rPr>
              <a:t>簽章</a:t>
            </a:r>
            <a:r>
              <a:rPr lang="zh-TW" altLang="en-US" dirty="0">
                <a:solidFill>
                  <a:srgbClr val="006600"/>
                </a:solidFill>
                <a:latin typeface="華康布丁體W7(P)" panose="040B0700000000000000" pitchFamily="82" charset="-120"/>
                <a:ea typeface="華康布丁體W7(P)" panose="040B0700000000000000" pitchFamily="82" charset="-120"/>
              </a:rPr>
              <a:t>並</a:t>
            </a:r>
            <a:r>
              <a:rPr lang="zh-TW" altLang="en-US" dirty="0">
                <a:solidFill>
                  <a:srgbClr val="FF0000"/>
                </a:solidFill>
                <a:latin typeface="華康布丁體W7(P)" panose="040B0700000000000000" pitchFamily="82" charset="-120"/>
                <a:ea typeface="華康布丁體W7(P)" panose="040B0700000000000000" pitchFamily="82" charset="-120"/>
              </a:rPr>
              <a:t>加註日期</a:t>
            </a:r>
            <a:r>
              <a:rPr lang="en-US" altLang="zh-TW" dirty="0">
                <a:solidFill>
                  <a:srgbClr val="006600"/>
                </a:solidFill>
                <a:latin typeface="華康布丁體W7(P)" panose="040B0700000000000000" pitchFamily="82" charset="-120"/>
                <a:ea typeface="華康布丁體W7(P)" panose="040B0700000000000000" pitchFamily="82" charset="-120"/>
              </a:rPr>
              <a:t>)</a:t>
            </a:r>
            <a:endParaRPr lang="zh-TW" altLang="en-US" dirty="0">
              <a:solidFill>
                <a:srgbClr val="006600"/>
              </a:solidFill>
              <a:latin typeface="華康布丁體W7(P)" panose="040B0700000000000000" pitchFamily="82" charset="-120"/>
              <a:ea typeface="華康布丁體W7(P)" panose="040B0700000000000000" pitchFamily="82" charset="-120"/>
            </a:endParaRPr>
          </a:p>
        </p:txBody>
      </p:sp>
      <p:sp>
        <p:nvSpPr>
          <p:cNvPr id="8" name="矩形 7"/>
          <p:cNvSpPr/>
          <p:nvPr/>
        </p:nvSpPr>
        <p:spPr bwMode="auto">
          <a:xfrm>
            <a:off x="4615087" y="4310895"/>
            <a:ext cx="3744416" cy="798499"/>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dirty="0" smtClean="0">
                <a:solidFill>
                  <a:srgbClr val="006600"/>
                </a:solidFill>
                <a:latin typeface="華康布丁體W7(P)" panose="040B0700000000000000" pitchFamily="82" charset="-120"/>
                <a:ea typeface="華康布丁體W7(P)" panose="040B0700000000000000" pitchFamily="82" charset="-120"/>
              </a:rPr>
              <a:t>財產</a:t>
            </a:r>
            <a:r>
              <a:rPr lang="zh-TW" altLang="en-US" dirty="0">
                <a:solidFill>
                  <a:srgbClr val="006600"/>
                </a:solidFill>
                <a:latin typeface="華康布丁體W7(P)" panose="040B0700000000000000" pitchFamily="82" charset="-120"/>
                <a:ea typeface="華康布丁體W7(P)" panose="040B0700000000000000" pitchFamily="82" charset="-120"/>
              </a:rPr>
              <a:t>卡</a:t>
            </a:r>
          </a:p>
        </p:txBody>
      </p:sp>
      <p:sp>
        <p:nvSpPr>
          <p:cNvPr id="9" name="矩形 8"/>
          <p:cNvSpPr/>
          <p:nvPr/>
        </p:nvSpPr>
        <p:spPr bwMode="auto">
          <a:xfrm>
            <a:off x="4611960" y="5345779"/>
            <a:ext cx="3744416" cy="798499"/>
          </a:xfrm>
          <a:prstGeom prst="rect">
            <a:avLst/>
          </a:prstGeom>
          <a:noFill/>
          <a:ln w="28575" cap="flat" cmpd="sng" algn="ctr">
            <a:solidFill>
              <a:srgbClr val="00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dirty="0" smtClean="0">
                <a:solidFill>
                  <a:srgbClr val="006600"/>
                </a:solidFill>
                <a:latin typeface="華康布丁體W7(P)" panose="040B0700000000000000" pitchFamily="82" charset="-120"/>
                <a:ea typeface="華康布丁體W7(P)" panose="040B0700000000000000" pitchFamily="82" charset="-120"/>
              </a:rPr>
              <a:t>器材</a:t>
            </a:r>
            <a:r>
              <a:rPr lang="zh-TW" altLang="en-US" dirty="0">
                <a:solidFill>
                  <a:srgbClr val="006600"/>
                </a:solidFill>
                <a:latin typeface="華康布丁體W7(P)" panose="040B0700000000000000" pitchFamily="82" charset="-120"/>
                <a:ea typeface="華康布丁體W7(P)" panose="040B0700000000000000" pitchFamily="82" charset="-120"/>
              </a:rPr>
              <a:t>管理紀錄</a:t>
            </a:r>
          </a:p>
        </p:txBody>
      </p:sp>
      <p:sp>
        <p:nvSpPr>
          <p:cNvPr id="10" name="圓角矩形 9"/>
          <p:cNvSpPr/>
          <p:nvPr/>
        </p:nvSpPr>
        <p:spPr bwMode="auto">
          <a:xfrm>
            <a:off x="546022" y="4757398"/>
            <a:ext cx="3200318" cy="703992"/>
          </a:xfrm>
          <a:prstGeom prst="roundRect">
            <a:avLst/>
          </a:prstGeom>
          <a:solidFill>
            <a:srgbClr val="AC0000"/>
          </a:solidFill>
          <a:ln w="38100"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latinLnBrk="1" hangingPunct="1"/>
            <a:r>
              <a:rPr lang="zh-TW" altLang="en-US" dirty="0" smtClean="0">
                <a:solidFill>
                  <a:schemeClr val="bg1"/>
                </a:solidFill>
                <a:latin typeface="華康布丁體W7(P)" panose="040B0700000000000000" pitchFamily="82" charset="-120"/>
                <a:ea typeface="華康布丁體W7(P)" panose="040B0700000000000000" pitchFamily="82" charset="-120"/>
              </a:rPr>
              <a:t>財產</a:t>
            </a:r>
            <a:r>
              <a:rPr lang="zh-TW" altLang="en-US" dirty="0">
                <a:solidFill>
                  <a:schemeClr val="bg1"/>
                </a:solidFill>
                <a:latin typeface="華康布丁體W7(P)" panose="040B0700000000000000" pitchFamily="82" charset="-120"/>
                <a:ea typeface="華康布丁體W7(P)" panose="040B0700000000000000" pitchFamily="82" charset="-120"/>
              </a:rPr>
              <a:t>清冊</a:t>
            </a:r>
            <a:endParaRPr kumimoji="1" lang="en-US" altLang="zh-TW"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endParaRPr>
          </a:p>
        </p:txBody>
      </p:sp>
      <p:cxnSp>
        <p:nvCxnSpPr>
          <p:cNvPr id="11" name="肘形接點 10"/>
          <p:cNvCxnSpPr>
            <a:stCxn id="5" idx="3"/>
            <a:endCxn id="6" idx="1"/>
          </p:cNvCxnSpPr>
          <p:nvPr/>
        </p:nvCxnSpPr>
        <p:spPr bwMode="auto">
          <a:xfrm flipV="1">
            <a:off x="3746340" y="1940582"/>
            <a:ext cx="866368" cy="715655"/>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cxnSp>
        <p:nvCxnSpPr>
          <p:cNvPr id="13" name="肘形接點 12"/>
          <p:cNvCxnSpPr>
            <a:stCxn id="5" idx="3"/>
            <a:endCxn id="7" idx="1"/>
          </p:cNvCxnSpPr>
          <p:nvPr/>
        </p:nvCxnSpPr>
        <p:spPr bwMode="auto">
          <a:xfrm>
            <a:off x="3746340" y="2656237"/>
            <a:ext cx="866368" cy="551629"/>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sp>
        <p:nvSpPr>
          <p:cNvPr id="14" name="十二角星形 13"/>
          <p:cNvSpPr/>
          <p:nvPr/>
        </p:nvSpPr>
        <p:spPr bwMode="auto">
          <a:xfrm>
            <a:off x="7972188" y="2046213"/>
            <a:ext cx="796908"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5" name="十二角星形 14"/>
          <p:cNvSpPr/>
          <p:nvPr/>
        </p:nvSpPr>
        <p:spPr bwMode="auto">
          <a:xfrm>
            <a:off x="7972188" y="3387227"/>
            <a:ext cx="806052"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6" name="十二角星形 15"/>
          <p:cNvSpPr/>
          <p:nvPr/>
        </p:nvSpPr>
        <p:spPr bwMode="auto">
          <a:xfrm>
            <a:off x="7964084" y="4683749"/>
            <a:ext cx="814155"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7" name="十二角星形 16"/>
          <p:cNvSpPr/>
          <p:nvPr/>
        </p:nvSpPr>
        <p:spPr bwMode="auto">
          <a:xfrm>
            <a:off x="7964085" y="5856245"/>
            <a:ext cx="814154" cy="576065"/>
          </a:xfrm>
          <a:prstGeom prst="star12">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1</a:t>
            </a:r>
            <a:r>
              <a:rPr kumimoji="1" lang="zh-TW" altLang="en-US" sz="11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cxnSp>
        <p:nvCxnSpPr>
          <p:cNvPr id="19" name="肘形接點 18"/>
          <p:cNvCxnSpPr>
            <a:stCxn id="10" idx="3"/>
            <a:endCxn id="8" idx="1"/>
          </p:cNvCxnSpPr>
          <p:nvPr/>
        </p:nvCxnSpPr>
        <p:spPr bwMode="auto">
          <a:xfrm flipV="1">
            <a:off x="3746340" y="4710145"/>
            <a:ext cx="868747" cy="399249"/>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cxnSp>
        <p:nvCxnSpPr>
          <p:cNvPr id="21" name="肘形接點 20"/>
          <p:cNvCxnSpPr>
            <a:stCxn id="10" idx="3"/>
            <a:endCxn id="9" idx="1"/>
          </p:cNvCxnSpPr>
          <p:nvPr/>
        </p:nvCxnSpPr>
        <p:spPr bwMode="auto">
          <a:xfrm>
            <a:off x="3746340" y="5109394"/>
            <a:ext cx="865620" cy="635635"/>
          </a:xfrm>
          <a:prstGeom prst="bentConnector3">
            <a:avLst/>
          </a:prstGeom>
          <a:solidFill>
            <a:schemeClr val="accent1"/>
          </a:solidFill>
          <a:ln w="28575" cap="flat" cmpd="sng" algn="ctr">
            <a:solidFill>
              <a:srgbClr val="008000"/>
            </a:solidFill>
            <a:prstDash val="solid"/>
            <a:round/>
            <a:headEnd type="none" w="med" len="med"/>
            <a:tailEnd type="none" w="med" len="med"/>
          </a:ln>
          <a:effectLst/>
        </p:spPr>
      </p:cxnSp>
      <p:sp>
        <p:nvSpPr>
          <p:cNvPr id="20" name="標題 1"/>
          <p:cNvSpPr txBox="1">
            <a:spLocks/>
          </p:cNvSpPr>
          <p:nvPr/>
        </p:nvSpPr>
        <p:spPr>
          <a:xfrm>
            <a:off x="179512" y="570821"/>
            <a:ext cx="2376264" cy="448823"/>
          </a:xfrm>
          <a:prstGeom prst="rect">
            <a:avLst/>
          </a:prstGeom>
        </p:spPr>
        <p:txBody>
          <a:bodyPr/>
          <a:lstStyle>
            <a:lvl1pPr algn="l" rtl="0" eaLnBrk="0" fontAlgn="base" latinLnBrk="1" hangingPunct="0">
              <a:lnSpc>
                <a:spcPct val="90000"/>
              </a:lnSpc>
              <a:spcBef>
                <a:spcPct val="0"/>
              </a:spcBef>
              <a:spcAft>
                <a:spcPct val="0"/>
              </a:spcAft>
              <a:defRPr kumimoji="1" sz="3200" b="0">
                <a:solidFill>
                  <a:schemeClr val="tx2"/>
                </a:solidFill>
                <a:latin typeface="Arial" pitchFamily="34" charset="0"/>
                <a:ea typeface="華康儷金黑" pitchFamily="49" charset="-120"/>
                <a:cs typeface="Arial" pitchFamily="34" charset="0"/>
              </a:defRPr>
            </a:lvl1pPr>
            <a:lvl2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2pPr>
            <a:lvl3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3pPr>
            <a:lvl4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4pPr>
            <a:lvl5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5pPr>
            <a:lvl6pPr marL="4572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6pPr>
            <a:lvl7pPr marL="9144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7pPr>
            <a:lvl8pPr marL="13716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8pPr>
            <a:lvl9pPr marL="18288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9pPr>
          </a:lstStyle>
          <a:p>
            <a:pPr algn="ctr"/>
            <a:r>
              <a:rPr lang="zh-TW" altLang="en-US" sz="2600" b="1" kern="1200" dirty="0" smtClean="0">
                <a:solidFill>
                  <a:srgbClr val="92D050"/>
                </a:solidFill>
                <a:latin typeface="華康布丁體W7(P)" panose="040B0700000000000000" pitchFamily="82" charset="-120"/>
                <a:ea typeface="華康布丁體W7(P)" panose="040B0700000000000000" pitchFamily="82" charset="-120"/>
                <a:cs typeface="+mn-cs"/>
              </a:rPr>
              <a:t>財務稽核</a:t>
            </a:r>
            <a:r>
              <a:rPr lang="en-US" altLang="zh-TW" sz="2600" b="1" kern="1200" dirty="0" smtClean="0">
                <a:solidFill>
                  <a:srgbClr val="92D050"/>
                </a:solidFill>
                <a:latin typeface="華康布丁體W7(P)" panose="040B0700000000000000" pitchFamily="82" charset="-120"/>
                <a:ea typeface="華康布丁體W7(P)" panose="040B0700000000000000" pitchFamily="82" charset="-120"/>
                <a:cs typeface="+mn-cs"/>
              </a:rPr>
              <a:t>20%</a:t>
            </a:r>
            <a:endParaRPr lang="zh-TW" altLang="en-US" sz="2600" b="1" kern="1200" dirty="0">
              <a:solidFill>
                <a:srgbClr val="92D050"/>
              </a:solidFill>
              <a:latin typeface="華康布丁體W7(P)" panose="040B0700000000000000" pitchFamily="82" charset="-120"/>
              <a:ea typeface="華康布丁體W7(P)" panose="040B0700000000000000" pitchFamily="82" charset="-120"/>
              <a:cs typeface="+mn-cs"/>
            </a:endParaRPr>
          </a:p>
        </p:txBody>
      </p:sp>
      <p:sp>
        <p:nvSpPr>
          <p:cNvPr id="22" name="流程圖: 結束點 21"/>
          <p:cNvSpPr/>
          <p:nvPr/>
        </p:nvSpPr>
        <p:spPr bwMode="auto">
          <a:xfrm>
            <a:off x="2466020" y="128245"/>
            <a:ext cx="4248472" cy="720080"/>
          </a:xfrm>
          <a:prstGeom prst="flowChartTerminator">
            <a:avLst/>
          </a:prstGeom>
          <a:noFill/>
          <a:ln w="76200"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dist" defTabSz="914400" rtl="0" eaLnBrk="1" fontAlgn="base" latinLnBrk="1" hangingPunct="1">
              <a:lnSpc>
                <a:spcPct val="100000"/>
              </a:lnSpc>
              <a:spcBef>
                <a:spcPct val="0"/>
              </a:spcBef>
              <a:spcAft>
                <a:spcPct val="0"/>
              </a:spcAft>
              <a:buClrTx/>
              <a:buSzTx/>
              <a:buFontTx/>
              <a:buNone/>
              <a:tabLst/>
            </a:pPr>
            <a:r>
              <a:rPr kumimoji="1" lang="zh-TW" altLang="en-US" sz="30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總體評鑑評分標準</a:t>
            </a:r>
          </a:p>
        </p:txBody>
      </p:sp>
    </p:spTree>
    <p:extLst>
      <p:ext uri="{BB962C8B-B14F-4D97-AF65-F5344CB8AC3E}">
        <p14:creationId xmlns:p14="http://schemas.microsoft.com/office/powerpoint/2010/main" val="289507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4" grpId="0" animBg="1"/>
      <p:bldP spid="15" grpId="0" animBg="1"/>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1661" y="603292"/>
            <a:ext cx="2890664" cy="490066"/>
          </a:xfrm>
        </p:spPr>
        <p:txBody>
          <a:bodyPr/>
          <a:lstStyle/>
          <a:p>
            <a:pPr algn="ctr"/>
            <a:r>
              <a:rPr lang="zh-TW" altLang="en-US" sz="2400" b="1" kern="1200" dirty="0">
                <a:solidFill>
                  <a:schemeClr val="accent2">
                    <a:lumMod val="90000"/>
                  </a:schemeClr>
                </a:solidFill>
                <a:latin typeface="華康布丁體W7(P)" panose="040B0700000000000000" pitchFamily="82" charset="-120"/>
                <a:ea typeface="華康布丁體W7(P)" panose="040B0700000000000000" pitchFamily="82" charset="-120"/>
                <a:cs typeface="+mn-cs"/>
              </a:rPr>
              <a:t>活動績效評鑑</a:t>
            </a:r>
            <a:r>
              <a:rPr lang="en-US" altLang="zh-TW" sz="2400" b="1" kern="1200" dirty="0">
                <a:solidFill>
                  <a:schemeClr val="accent2">
                    <a:lumMod val="90000"/>
                  </a:schemeClr>
                </a:solidFill>
                <a:latin typeface="華康布丁體W7(P)" panose="040B0700000000000000" pitchFamily="82" charset="-120"/>
                <a:ea typeface="華康布丁體W7(P)" panose="040B0700000000000000" pitchFamily="82" charset="-120"/>
                <a:cs typeface="+mn-cs"/>
              </a:rPr>
              <a:t>50%</a:t>
            </a:r>
            <a:endParaRPr lang="zh-TW" altLang="en-US" sz="2400" b="1" kern="1200" dirty="0">
              <a:solidFill>
                <a:schemeClr val="accent2">
                  <a:lumMod val="90000"/>
                </a:schemeClr>
              </a:solidFill>
              <a:latin typeface="華康布丁體W7(P)" panose="040B0700000000000000" pitchFamily="82" charset="-120"/>
              <a:ea typeface="華康布丁體W7(P)" panose="040B0700000000000000" pitchFamily="82" charset="-120"/>
              <a:cs typeface="+mn-cs"/>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17</a:t>
            </a:fld>
            <a:endParaRPr lang="en-US" altLang="ko-KR"/>
          </a:p>
        </p:txBody>
      </p:sp>
      <p:sp>
        <p:nvSpPr>
          <p:cNvPr id="5" name="矩形 4"/>
          <p:cNvSpPr/>
          <p:nvPr/>
        </p:nvSpPr>
        <p:spPr bwMode="auto">
          <a:xfrm>
            <a:off x="611560" y="2101210"/>
            <a:ext cx="762111" cy="3456384"/>
          </a:xfrm>
          <a:prstGeom prst="rect">
            <a:avLst/>
          </a:prstGeom>
          <a:solidFill>
            <a:srgbClr val="C00000"/>
          </a:solid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a:solidFill>
                  <a:schemeClr val="bg1"/>
                </a:solidFill>
                <a:latin typeface="華康布丁體W7(P)" panose="040B0700000000000000" pitchFamily="82" charset="-120"/>
                <a:ea typeface="華康布丁體W7(P)" panose="040B0700000000000000" pitchFamily="82" charset="-120"/>
              </a:rPr>
              <a:t>活動規劃</a:t>
            </a:r>
            <a:r>
              <a:rPr lang="zh-TW" altLang="en-US" b="1" dirty="0" smtClean="0">
                <a:solidFill>
                  <a:schemeClr val="bg1"/>
                </a:solidFill>
                <a:latin typeface="華康布丁體W7(P)" panose="040B0700000000000000" pitchFamily="82" charset="-120"/>
                <a:ea typeface="華康布丁體W7(P)" panose="040B0700000000000000" pitchFamily="82" charset="-120"/>
              </a:rPr>
              <a:t>與執行</a:t>
            </a:r>
            <a:r>
              <a:rPr lang="en-US" altLang="zh-TW" b="1" dirty="0" smtClean="0">
                <a:solidFill>
                  <a:srgbClr val="FFC000"/>
                </a:solidFill>
                <a:latin typeface="華康布丁體W7(P)" panose="040B0700000000000000" pitchFamily="82" charset="-120"/>
                <a:ea typeface="華康布丁體W7(P)" panose="040B0700000000000000" pitchFamily="82" charset="-120"/>
              </a:rPr>
              <a:t>25</a:t>
            </a:r>
            <a:r>
              <a:rPr lang="en-US" altLang="zh-TW" b="1" dirty="0">
                <a:solidFill>
                  <a:srgbClr val="FFC000"/>
                </a:solidFill>
                <a:latin typeface="華康布丁體W7(P)" panose="040B0700000000000000" pitchFamily="82" charset="-120"/>
                <a:ea typeface="華康布丁體W7(P)" panose="040B0700000000000000" pitchFamily="82" charset="-120"/>
              </a:rPr>
              <a:t>%</a:t>
            </a:r>
          </a:p>
        </p:txBody>
      </p:sp>
      <p:sp>
        <p:nvSpPr>
          <p:cNvPr id="3" name="矩形 2"/>
          <p:cNvSpPr/>
          <p:nvPr/>
        </p:nvSpPr>
        <p:spPr>
          <a:xfrm>
            <a:off x="2116267" y="1772816"/>
            <a:ext cx="6848221" cy="4093428"/>
          </a:xfrm>
          <a:prstGeom prst="rect">
            <a:avLst/>
          </a:prstGeom>
          <a:ln w="28575">
            <a:solidFill>
              <a:srgbClr val="663300"/>
            </a:solidFill>
          </a:ln>
        </p:spPr>
        <p:txBody>
          <a:bodyPr wrap="square">
            <a:spAutoFit/>
          </a:bodyPr>
          <a:lstStyle/>
          <a:p>
            <a:pPr marL="457200" indent="-457200">
              <a:buFont typeface="+mj-lt"/>
              <a:buAutoNum type="arabicPeriod"/>
            </a:pPr>
            <a:r>
              <a:rPr lang="zh-TW" altLang="en-US" sz="2000" b="1" dirty="0">
                <a:solidFill>
                  <a:srgbClr val="663300"/>
                </a:solidFill>
                <a:latin typeface="華康布丁體W7(P)" panose="040B0700000000000000" pitchFamily="82" charset="-120"/>
                <a:ea typeface="華康布丁體W7(P)" panose="040B0700000000000000" pitchFamily="82" charset="-120"/>
              </a:rPr>
              <a:t>活動之</a:t>
            </a:r>
            <a:r>
              <a:rPr lang="zh-TW" altLang="en-US" sz="2000" b="1" dirty="0">
                <a:solidFill>
                  <a:schemeClr val="accent2">
                    <a:lumMod val="90000"/>
                  </a:schemeClr>
                </a:solidFill>
                <a:latin typeface="華康布丁體W7(P)" panose="040B0700000000000000" pitchFamily="82" charset="-120"/>
                <a:ea typeface="華康布丁體W7(P)" panose="040B0700000000000000" pitchFamily="82" charset="-120"/>
              </a:rPr>
              <a:t>籌備</a:t>
            </a:r>
            <a:r>
              <a:rPr lang="zh-TW" altLang="en-US" sz="2000" b="1" dirty="0">
                <a:solidFill>
                  <a:srgbClr val="663300"/>
                </a:solidFill>
                <a:latin typeface="華康布丁體W7(P)" panose="040B0700000000000000" pitchFamily="82" charset="-120"/>
                <a:ea typeface="華康布丁體W7(P)" panose="040B0700000000000000" pitchFamily="82" charset="-120"/>
              </a:rPr>
              <a:t>，能</a:t>
            </a:r>
            <a:r>
              <a:rPr lang="zh-TW" altLang="en-US" sz="2000" b="1" dirty="0">
                <a:solidFill>
                  <a:srgbClr val="FF0000"/>
                </a:solidFill>
                <a:latin typeface="華康布丁體W7(P)" panose="040B0700000000000000" pitchFamily="82" charset="-120"/>
                <a:ea typeface="華康布丁體W7(P)" panose="040B0700000000000000" pitchFamily="82" charset="-120"/>
              </a:rPr>
              <a:t>搭配</a:t>
            </a:r>
            <a:r>
              <a:rPr lang="zh-TW" altLang="en-US" sz="2000" b="1" dirty="0">
                <a:solidFill>
                  <a:srgbClr val="663300"/>
                </a:solidFill>
                <a:latin typeface="華康布丁體W7(P)" panose="040B0700000000000000" pitchFamily="82" charset="-120"/>
                <a:ea typeface="華康布丁體W7(P)" panose="040B0700000000000000" pitchFamily="82" charset="-120"/>
              </a:rPr>
              <a:t>社團組織的</a:t>
            </a:r>
            <a:r>
              <a:rPr lang="zh-TW" altLang="en-US" sz="2000" b="1" dirty="0">
                <a:solidFill>
                  <a:srgbClr val="FF0000"/>
                </a:solidFill>
                <a:latin typeface="華康布丁體W7(P)" panose="040B0700000000000000" pitchFamily="82" charset="-120"/>
                <a:ea typeface="華康布丁體W7(P)" panose="040B0700000000000000" pitchFamily="82" charset="-120"/>
              </a:rPr>
              <a:t>規模與架構</a:t>
            </a:r>
            <a:r>
              <a:rPr lang="zh-TW" altLang="en-US" sz="2000" b="1" dirty="0">
                <a:solidFill>
                  <a:srgbClr val="663300"/>
                </a:solidFill>
                <a:latin typeface="華康布丁體W7(P)" panose="040B0700000000000000" pitchFamily="82" charset="-120"/>
                <a:ea typeface="華康布丁體W7(P)" panose="040B0700000000000000" pitchFamily="82" charset="-120"/>
              </a:rPr>
              <a:t>相互配合；活動之</a:t>
            </a:r>
            <a:r>
              <a:rPr lang="zh-TW" altLang="en-US" sz="2000" b="1" dirty="0">
                <a:solidFill>
                  <a:schemeClr val="accent2">
                    <a:lumMod val="90000"/>
                  </a:schemeClr>
                </a:solidFill>
                <a:latin typeface="華康布丁體W7(P)" panose="040B0700000000000000" pitchFamily="82" charset="-120"/>
                <a:ea typeface="華康布丁體W7(P)" panose="040B0700000000000000" pitchFamily="82" charset="-120"/>
              </a:rPr>
              <a:t>宣傳</a:t>
            </a:r>
            <a:r>
              <a:rPr lang="zh-TW" altLang="en-US" sz="2000" b="1" dirty="0">
                <a:solidFill>
                  <a:srgbClr val="663300"/>
                </a:solidFill>
                <a:latin typeface="華康布丁體W7(P)" panose="040B0700000000000000" pitchFamily="82" charset="-120"/>
                <a:ea typeface="華康布丁體W7(P)" panose="040B0700000000000000" pitchFamily="82" charset="-120"/>
              </a:rPr>
              <a:t>，能利用</a:t>
            </a:r>
            <a:r>
              <a:rPr lang="zh-TW" altLang="en-US" sz="2000" b="1" dirty="0">
                <a:solidFill>
                  <a:srgbClr val="FF0000"/>
                </a:solidFill>
                <a:latin typeface="華康布丁體W7(P)" panose="040B0700000000000000" pitchFamily="82" charset="-120"/>
                <a:ea typeface="華康布丁體W7(P)" panose="040B0700000000000000" pitchFamily="82" charset="-120"/>
              </a:rPr>
              <a:t>多元管道</a:t>
            </a:r>
            <a:r>
              <a:rPr lang="zh-TW" altLang="en-US" sz="2000" b="1" dirty="0">
                <a:solidFill>
                  <a:srgbClr val="663300"/>
                </a:solidFill>
                <a:latin typeface="華康布丁體W7(P)" panose="040B0700000000000000" pitchFamily="82" charset="-120"/>
                <a:ea typeface="華康布丁體W7(P)" panose="040B0700000000000000" pitchFamily="82" charset="-120"/>
              </a:rPr>
              <a:t>進行，方式或議題能引起社團內成員之</a:t>
            </a:r>
            <a:r>
              <a:rPr lang="zh-TW" altLang="en-US" sz="2000" b="1" dirty="0">
                <a:solidFill>
                  <a:srgbClr val="FF0000"/>
                </a:solidFill>
                <a:latin typeface="華康布丁體W7(P)" panose="040B0700000000000000" pitchFamily="82" charset="-120"/>
                <a:ea typeface="華康布丁體W7(P)" panose="040B0700000000000000" pitchFamily="82" charset="-120"/>
              </a:rPr>
              <a:t>關注</a:t>
            </a:r>
            <a:r>
              <a:rPr lang="zh-TW" altLang="en-US" sz="2000" b="1" dirty="0">
                <a:solidFill>
                  <a:srgbClr val="663300"/>
                </a:solidFill>
                <a:latin typeface="華康布丁體W7(P)" panose="040B0700000000000000" pitchFamily="82" charset="-120"/>
                <a:ea typeface="華康布丁體W7(P)" panose="040B0700000000000000" pitchFamily="82" charset="-120"/>
              </a:rPr>
              <a:t>。</a:t>
            </a:r>
            <a:endParaRPr lang="en-US" altLang="zh-TW" sz="2000" b="1" dirty="0">
              <a:solidFill>
                <a:srgbClr val="663300"/>
              </a:solidFill>
              <a:latin typeface="華康布丁體W7(P)" panose="040B0700000000000000" pitchFamily="82" charset="-120"/>
              <a:ea typeface="華康布丁體W7(P)" panose="040B0700000000000000" pitchFamily="82" charset="-120"/>
            </a:endParaRPr>
          </a:p>
          <a:p>
            <a:pPr marL="457200" indent="-457200">
              <a:buFont typeface="+mj-lt"/>
              <a:buAutoNum type="arabicPeriod"/>
            </a:pPr>
            <a:r>
              <a:rPr lang="zh-TW" altLang="zh-TW" sz="2000" b="1" dirty="0">
                <a:solidFill>
                  <a:srgbClr val="663300"/>
                </a:solidFill>
                <a:latin typeface="華康布丁體W7(P)" panose="040B0700000000000000" pitchFamily="82" charset="-120"/>
                <a:ea typeface="華康布丁體W7(P)" panose="040B0700000000000000" pitchFamily="82" charset="-120"/>
              </a:rPr>
              <a:t>活動</a:t>
            </a:r>
            <a:r>
              <a:rPr lang="zh-TW" altLang="zh-TW" sz="2000" b="1" dirty="0">
                <a:solidFill>
                  <a:schemeClr val="accent2">
                    <a:lumMod val="90000"/>
                  </a:schemeClr>
                </a:solidFill>
                <a:latin typeface="華康布丁體W7(P)" panose="040B0700000000000000" pitchFamily="82" charset="-120"/>
                <a:ea typeface="華康布丁體W7(P)" panose="040B0700000000000000" pitchFamily="82" charset="-120"/>
              </a:rPr>
              <a:t>計畫</a:t>
            </a:r>
            <a:r>
              <a:rPr lang="zh-TW" altLang="zh-TW" sz="2000" b="1" dirty="0">
                <a:solidFill>
                  <a:srgbClr val="FF0000"/>
                </a:solidFill>
                <a:latin typeface="華康布丁體W7(P)" panose="040B0700000000000000" pitchFamily="82" charset="-120"/>
                <a:ea typeface="華康布丁體W7(P)" panose="040B0700000000000000" pitchFamily="82" charset="-120"/>
              </a:rPr>
              <a:t>周詳</a:t>
            </a:r>
            <a:r>
              <a:rPr lang="zh-TW" altLang="zh-TW" sz="2000" b="1" dirty="0">
                <a:solidFill>
                  <a:srgbClr val="663300"/>
                </a:solidFill>
                <a:latin typeface="華康布丁體W7(P)" panose="040B0700000000000000" pitchFamily="82" charset="-120"/>
                <a:ea typeface="華康布丁體W7(P)" panose="040B0700000000000000" pitchFamily="82" charset="-120"/>
              </a:rPr>
              <a:t>、企劃內容</a:t>
            </a:r>
            <a:r>
              <a:rPr lang="zh-TW" altLang="zh-TW" sz="2000" b="1" dirty="0">
                <a:solidFill>
                  <a:srgbClr val="FF0000"/>
                </a:solidFill>
                <a:latin typeface="華康布丁體W7(P)" panose="040B0700000000000000" pitchFamily="82" charset="-120"/>
                <a:ea typeface="華康布丁體W7(P)" panose="040B0700000000000000" pitchFamily="82" charset="-120"/>
              </a:rPr>
              <a:t>充實</a:t>
            </a:r>
            <a:r>
              <a:rPr lang="zh-TW" altLang="zh-TW" sz="2000" b="1" dirty="0">
                <a:solidFill>
                  <a:srgbClr val="663300"/>
                </a:solidFill>
                <a:latin typeface="華康布丁體W7(P)" panose="040B0700000000000000" pitchFamily="82" charset="-120"/>
                <a:ea typeface="華康布丁體W7(P)" panose="040B0700000000000000" pitchFamily="82" charset="-120"/>
              </a:rPr>
              <a:t>、具有</a:t>
            </a:r>
            <a:r>
              <a:rPr lang="zh-TW" altLang="zh-TW" sz="2000" b="1" dirty="0">
                <a:solidFill>
                  <a:schemeClr val="accent2">
                    <a:lumMod val="90000"/>
                  </a:schemeClr>
                </a:solidFill>
                <a:latin typeface="華康布丁體W7(P)" panose="040B0700000000000000" pitchFamily="82" charset="-120"/>
                <a:ea typeface="華康布丁體W7(P)" panose="040B0700000000000000" pitchFamily="82" charset="-120"/>
              </a:rPr>
              <a:t>創意</a:t>
            </a:r>
            <a:r>
              <a:rPr lang="zh-TW" altLang="zh-TW" sz="2000" b="1" dirty="0">
                <a:solidFill>
                  <a:srgbClr val="663300"/>
                </a:solidFill>
                <a:latin typeface="華康布丁體W7(P)" panose="040B0700000000000000" pitchFamily="82" charset="-120"/>
                <a:ea typeface="華康布丁體W7(P)" panose="040B0700000000000000" pitchFamily="82" charset="-120"/>
              </a:rPr>
              <a:t>或凸顯</a:t>
            </a:r>
            <a:r>
              <a:rPr lang="zh-TW" altLang="zh-TW" sz="2000" b="1" dirty="0">
                <a:solidFill>
                  <a:schemeClr val="accent2">
                    <a:lumMod val="90000"/>
                  </a:schemeClr>
                </a:solidFill>
                <a:latin typeface="華康布丁體W7(P)" panose="040B0700000000000000" pitchFamily="82" charset="-120"/>
                <a:ea typeface="華康布丁體W7(P)" panose="040B0700000000000000" pitchFamily="82" charset="-120"/>
              </a:rPr>
              <a:t>傳統</a:t>
            </a:r>
            <a:r>
              <a:rPr lang="zh-TW" altLang="zh-TW" sz="2000" b="1" dirty="0">
                <a:solidFill>
                  <a:srgbClr val="FF0000"/>
                </a:solidFill>
                <a:latin typeface="華康布丁體W7(P)" panose="040B0700000000000000" pitchFamily="82" charset="-120"/>
                <a:ea typeface="華康布丁體W7(P)" panose="040B0700000000000000" pitchFamily="82" charset="-120"/>
              </a:rPr>
              <a:t>之意涵</a:t>
            </a:r>
            <a:r>
              <a:rPr lang="zh-TW" altLang="zh-TW" sz="2000" b="1" dirty="0">
                <a:solidFill>
                  <a:srgbClr val="663300"/>
                </a:solidFill>
                <a:latin typeface="華康布丁體W7(P)" panose="040B0700000000000000" pitchFamily="82" charset="-120"/>
                <a:ea typeface="華康布丁體W7(P)" panose="040B0700000000000000" pitchFamily="82" charset="-120"/>
              </a:rPr>
              <a:t>。</a:t>
            </a:r>
            <a:endParaRPr lang="en-US" altLang="zh-TW" sz="2000" b="1" dirty="0">
              <a:solidFill>
                <a:srgbClr val="663300"/>
              </a:solidFill>
              <a:latin typeface="華康布丁體W7(P)" panose="040B0700000000000000" pitchFamily="82" charset="-120"/>
              <a:ea typeface="華康布丁體W7(P)" panose="040B0700000000000000" pitchFamily="82" charset="-120"/>
            </a:endParaRPr>
          </a:p>
          <a:p>
            <a:pPr marL="457200" indent="-457200">
              <a:buFont typeface="+mj-lt"/>
              <a:buAutoNum type="arabicPeriod"/>
            </a:pPr>
            <a:r>
              <a:rPr lang="zh-TW" altLang="zh-TW" sz="2000" b="1" dirty="0">
                <a:solidFill>
                  <a:srgbClr val="663300"/>
                </a:solidFill>
                <a:latin typeface="華康布丁體W7(P)" panose="040B0700000000000000" pitchFamily="82" charset="-120"/>
                <a:ea typeface="華康布丁體W7(P)" panose="040B0700000000000000" pitchFamily="82" charset="-120"/>
              </a:rPr>
              <a:t>活動</a:t>
            </a:r>
            <a:r>
              <a:rPr lang="zh-TW" altLang="zh-TW" sz="2000" b="1" dirty="0">
                <a:solidFill>
                  <a:schemeClr val="accent2">
                    <a:lumMod val="90000"/>
                  </a:schemeClr>
                </a:solidFill>
                <a:latin typeface="華康布丁體W7(P)" panose="040B0700000000000000" pitchFamily="82" charset="-120"/>
                <a:ea typeface="華康布丁體W7(P)" panose="040B0700000000000000" pitchFamily="82" charset="-120"/>
              </a:rPr>
              <a:t>檢討</a:t>
            </a:r>
            <a:r>
              <a:rPr lang="zh-TW" altLang="zh-TW" sz="2000" b="1" dirty="0">
                <a:solidFill>
                  <a:srgbClr val="FF0000"/>
                </a:solidFill>
                <a:latin typeface="華康布丁體W7(P)" panose="040B0700000000000000" pitchFamily="82" charset="-120"/>
                <a:ea typeface="華康布丁體W7(P)" panose="040B0700000000000000" pitchFamily="82" charset="-120"/>
              </a:rPr>
              <a:t>會議紀錄</a:t>
            </a:r>
            <a:r>
              <a:rPr lang="zh-TW" altLang="zh-TW" sz="2000" b="1" dirty="0">
                <a:solidFill>
                  <a:srgbClr val="663300"/>
                </a:solidFill>
                <a:latin typeface="華康布丁體W7(P)" panose="040B0700000000000000" pitchFamily="82" charset="-120"/>
                <a:ea typeface="華康布丁體W7(P)" panose="040B0700000000000000" pitchFamily="82" charset="-120"/>
              </a:rPr>
              <a:t>能分析活動的</a:t>
            </a:r>
            <a:r>
              <a:rPr lang="zh-TW" altLang="zh-TW" sz="2000" b="1" dirty="0">
                <a:solidFill>
                  <a:schemeClr val="accent2">
                    <a:lumMod val="90000"/>
                  </a:schemeClr>
                </a:solidFill>
                <a:latin typeface="華康布丁體W7(P)" panose="040B0700000000000000" pitchFamily="82" charset="-120"/>
                <a:ea typeface="華康布丁體W7(P)" panose="040B0700000000000000" pitchFamily="82" charset="-120"/>
              </a:rPr>
              <a:t>執行成效</a:t>
            </a:r>
            <a:r>
              <a:rPr lang="zh-TW" altLang="zh-TW" sz="2000" b="1" dirty="0">
                <a:solidFill>
                  <a:srgbClr val="663300"/>
                </a:solidFill>
                <a:latin typeface="華康布丁體W7(P)" panose="040B0700000000000000" pitchFamily="82" charset="-120"/>
                <a:ea typeface="華康布丁體W7(P)" panose="040B0700000000000000" pitchFamily="82" charset="-120"/>
              </a:rPr>
              <a:t>、</a:t>
            </a:r>
            <a:r>
              <a:rPr lang="zh-TW" altLang="zh-TW" sz="2000" b="1" dirty="0">
                <a:solidFill>
                  <a:srgbClr val="FF0000"/>
                </a:solidFill>
                <a:latin typeface="華康布丁體W7(P)" panose="040B0700000000000000" pitchFamily="82" charset="-120"/>
                <a:ea typeface="華康布丁體W7(P)" panose="040B0700000000000000" pitchFamily="82" charset="-120"/>
              </a:rPr>
              <a:t>特色</a:t>
            </a:r>
            <a:r>
              <a:rPr lang="zh-TW" altLang="zh-TW" sz="2000" b="1" dirty="0">
                <a:solidFill>
                  <a:srgbClr val="663300"/>
                </a:solidFill>
                <a:latin typeface="華康布丁體W7(P)" panose="040B0700000000000000" pitchFamily="82" charset="-120"/>
                <a:ea typeface="華康布丁體W7(P)" panose="040B0700000000000000" pitchFamily="82" charset="-120"/>
              </a:rPr>
              <a:t>與社員</a:t>
            </a:r>
            <a:r>
              <a:rPr lang="zh-TW" altLang="zh-TW" sz="2000" b="1" dirty="0">
                <a:solidFill>
                  <a:srgbClr val="FF0000"/>
                </a:solidFill>
                <a:latin typeface="華康布丁體W7(P)" panose="040B0700000000000000" pitchFamily="82" charset="-120"/>
                <a:ea typeface="華康布丁體W7(P)" panose="040B0700000000000000" pitchFamily="82" charset="-120"/>
              </a:rPr>
              <a:t>參與程度</a:t>
            </a:r>
            <a:r>
              <a:rPr lang="zh-TW" altLang="zh-TW" sz="2000" b="1" dirty="0">
                <a:solidFill>
                  <a:srgbClr val="663300"/>
                </a:solidFill>
                <a:latin typeface="華康布丁體W7(P)" panose="040B0700000000000000" pitchFamily="82" charset="-120"/>
                <a:ea typeface="華康布丁體W7(P)" panose="040B0700000000000000" pitchFamily="82" charset="-120"/>
              </a:rPr>
              <a:t>，並提出</a:t>
            </a:r>
            <a:r>
              <a:rPr lang="zh-TW" altLang="zh-TW" sz="2000" b="1" dirty="0">
                <a:solidFill>
                  <a:srgbClr val="FF0000"/>
                </a:solidFill>
                <a:latin typeface="華康布丁體W7(P)" panose="040B0700000000000000" pitchFamily="82" charset="-120"/>
                <a:ea typeface="華康布丁體W7(P)" panose="040B0700000000000000" pitchFamily="82" charset="-120"/>
              </a:rPr>
              <a:t>往後規劃</a:t>
            </a:r>
            <a:r>
              <a:rPr lang="zh-TW" altLang="zh-TW" sz="2000" b="1" dirty="0">
                <a:solidFill>
                  <a:srgbClr val="663300"/>
                </a:solidFill>
                <a:latin typeface="華康布丁體W7(P)" panose="040B0700000000000000" pitchFamily="82" charset="-120"/>
                <a:ea typeface="華康布丁體W7(P)" panose="040B0700000000000000" pitchFamily="82" charset="-120"/>
              </a:rPr>
              <a:t>或</a:t>
            </a:r>
            <a:r>
              <a:rPr lang="zh-TW" altLang="zh-TW" sz="2000" b="1" dirty="0">
                <a:solidFill>
                  <a:schemeClr val="accent2">
                    <a:lumMod val="90000"/>
                  </a:schemeClr>
                </a:solidFill>
                <a:latin typeface="華康布丁體W7(P)" panose="040B0700000000000000" pitchFamily="82" charset="-120"/>
                <a:ea typeface="華康布丁體W7(P)" panose="040B0700000000000000" pitchFamily="82" charset="-120"/>
              </a:rPr>
              <a:t>改善</a:t>
            </a:r>
            <a:r>
              <a:rPr lang="zh-TW" altLang="zh-TW" sz="2000" b="1" dirty="0">
                <a:solidFill>
                  <a:srgbClr val="FF0000"/>
                </a:solidFill>
                <a:latin typeface="華康布丁體W7(P)" panose="040B0700000000000000" pitchFamily="82" charset="-120"/>
                <a:ea typeface="華康布丁體W7(P)" panose="040B0700000000000000" pitchFamily="82" charset="-120"/>
              </a:rPr>
              <a:t>之建議</a:t>
            </a:r>
            <a:r>
              <a:rPr lang="zh-TW" altLang="zh-TW" sz="2000" b="1" dirty="0">
                <a:solidFill>
                  <a:srgbClr val="663300"/>
                </a:solidFill>
                <a:latin typeface="華康布丁體W7(P)" panose="040B0700000000000000" pitchFamily="82" charset="-120"/>
                <a:ea typeface="華康布丁體W7(P)" panose="040B0700000000000000" pitchFamily="82" charset="-120"/>
              </a:rPr>
              <a:t>。</a:t>
            </a:r>
            <a:endParaRPr lang="en-US" altLang="zh-TW" sz="2000" b="1" dirty="0">
              <a:solidFill>
                <a:srgbClr val="663300"/>
              </a:solidFill>
              <a:latin typeface="華康布丁體W7(P)" panose="040B0700000000000000" pitchFamily="82" charset="-120"/>
              <a:ea typeface="華康布丁體W7(P)" panose="040B0700000000000000" pitchFamily="82" charset="-120"/>
            </a:endParaRPr>
          </a:p>
          <a:p>
            <a:pPr marL="457200" indent="-457200">
              <a:buFont typeface="+mj-lt"/>
              <a:buAutoNum type="arabicPeriod"/>
            </a:pPr>
            <a:r>
              <a:rPr lang="zh-TW" altLang="zh-TW" sz="2000" b="1" dirty="0">
                <a:solidFill>
                  <a:srgbClr val="663300"/>
                </a:solidFill>
                <a:latin typeface="華康布丁體W7(P)" panose="040B0700000000000000" pitchFamily="82" charset="-120"/>
                <a:ea typeface="華康布丁體W7(P)" panose="040B0700000000000000" pitchFamily="82" charset="-120"/>
              </a:rPr>
              <a:t>各項活動有</a:t>
            </a:r>
            <a:r>
              <a:rPr lang="zh-TW" altLang="zh-TW" sz="2000" b="1" dirty="0">
                <a:solidFill>
                  <a:srgbClr val="FF0000"/>
                </a:solidFill>
                <a:latin typeface="華康布丁體W7(P)" panose="040B0700000000000000" pitchFamily="82" charset="-120"/>
                <a:ea typeface="華康布丁體W7(P)" panose="040B0700000000000000" pitchFamily="82" charset="-120"/>
              </a:rPr>
              <a:t>召開檢討會</a:t>
            </a:r>
            <a:r>
              <a:rPr lang="zh-TW" altLang="zh-TW" sz="2000" b="1" dirty="0">
                <a:solidFill>
                  <a:srgbClr val="663300"/>
                </a:solidFill>
                <a:latin typeface="華康布丁體W7(P)" panose="040B0700000000000000" pitchFamily="82" charset="-120"/>
                <a:ea typeface="華康布丁體W7(P)" panose="040B0700000000000000" pitchFamily="82" charset="-120"/>
              </a:rPr>
              <a:t>，並且</a:t>
            </a:r>
            <a:r>
              <a:rPr lang="zh-TW" altLang="zh-TW" sz="2000" b="1" dirty="0">
                <a:solidFill>
                  <a:srgbClr val="FF0000"/>
                </a:solidFill>
                <a:latin typeface="華康布丁體W7(P)" panose="040B0700000000000000" pitchFamily="82" charset="-120"/>
                <a:ea typeface="華康布丁體W7(P)" panose="040B0700000000000000" pitchFamily="82" charset="-120"/>
              </a:rPr>
              <a:t>紀錄詳實</a:t>
            </a:r>
            <a:r>
              <a:rPr lang="zh-TW" altLang="zh-TW" sz="2000" b="1" dirty="0">
                <a:solidFill>
                  <a:srgbClr val="663300"/>
                </a:solidFill>
                <a:latin typeface="華康布丁體W7(P)" panose="040B0700000000000000" pitchFamily="82" charset="-120"/>
                <a:ea typeface="華康布丁體W7(P)" panose="040B0700000000000000" pitchFamily="82" charset="-120"/>
              </a:rPr>
              <a:t>完整，大型活動</a:t>
            </a:r>
            <a:r>
              <a:rPr lang="en-US" altLang="zh-TW" sz="2000" b="1" dirty="0">
                <a:solidFill>
                  <a:srgbClr val="663300"/>
                </a:solidFill>
                <a:latin typeface="華康布丁體W7(P)" panose="040B0700000000000000" pitchFamily="82" charset="-120"/>
                <a:ea typeface="華康布丁體W7(P)" panose="040B0700000000000000" pitchFamily="82" charset="-120"/>
              </a:rPr>
              <a:t>(50</a:t>
            </a:r>
            <a:r>
              <a:rPr lang="zh-TW" altLang="zh-TW" sz="2000" b="1" dirty="0">
                <a:solidFill>
                  <a:srgbClr val="663300"/>
                </a:solidFill>
                <a:latin typeface="華康布丁體W7(P)" panose="040B0700000000000000" pitchFamily="82" charset="-120"/>
                <a:ea typeface="華康布丁體W7(P)" panose="040B0700000000000000" pitchFamily="82" charset="-120"/>
              </a:rPr>
              <a:t>人以上</a:t>
            </a:r>
            <a:r>
              <a:rPr lang="en-US" altLang="zh-TW" sz="2000" b="1" dirty="0">
                <a:solidFill>
                  <a:srgbClr val="663300"/>
                </a:solidFill>
                <a:latin typeface="華康布丁體W7(P)" panose="040B0700000000000000" pitchFamily="82" charset="-120"/>
                <a:ea typeface="華康布丁體W7(P)" panose="040B0700000000000000" pitchFamily="82" charset="-120"/>
              </a:rPr>
              <a:t>)</a:t>
            </a:r>
            <a:r>
              <a:rPr lang="zh-TW" altLang="zh-TW" sz="2000" b="1" dirty="0">
                <a:solidFill>
                  <a:srgbClr val="663300"/>
                </a:solidFill>
                <a:latin typeface="華康布丁體W7(P)" panose="040B0700000000000000" pitchFamily="82" charset="-120"/>
                <a:ea typeface="華康布丁體W7(P)" panose="040B0700000000000000" pitchFamily="82" charset="-120"/>
              </a:rPr>
              <a:t>有實施問卷</a:t>
            </a:r>
            <a:r>
              <a:rPr lang="zh-TW" altLang="zh-TW" sz="2000" b="1" dirty="0">
                <a:solidFill>
                  <a:schemeClr val="accent2">
                    <a:lumMod val="90000"/>
                  </a:schemeClr>
                </a:solidFill>
                <a:latin typeface="華康布丁體W7(P)" panose="040B0700000000000000" pitchFamily="82" charset="-120"/>
                <a:ea typeface="華康布丁體W7(P)" panose="040B0700000000000000" pitchFamily="82" charset="-120"/>
              </a:rPr>
              <a:t>回饋分析</a:t>
            </a:r>
            <a:r>
              <a:rPr lang="zh-TW" altLang="zh-TW" sz="2000" b="1" dirty="0">
                <a:solidFill>
                  <a:srgbClr val="663300"/>
                </a:solidFill>
                <a:latin typeface="華康布丁體W7(P)" panose="040B0700000000000000" pitchFamily="82" charset="-120"/>
                <a:ea typeface="華康布丁體W7(P)" panose="040B0700000000000000" pitchFamily="82" charset="-120"/>
              </a:rPr>
              <a:t>。</a:t>
            </a:r>
            <a:endParaRPr lang="en-US" altLang="zh-TW" sz="2000" b="1" dirty="0">
              <a:solidFill>
                <a:srgbClr val="663300"/>
              </a:solidFill>
              <a:latin typeface="華康布丁體W7(P)" panose="040B0700000000000000" pitchFamily="82" charset="-120"/>
              <a:ea typeface="華康布丁體W7(P)" panose="040B0700000000000000" pitchFamily="82" charset="-120"/>
            </a:endParaRPr>
          </a:p>
          <a:p>
            <a:pPr marL="457200" indent="-457200">
              <a:buFont typeface="+mj-lt"/>
              <a:buAutoNum type="arabicPeriod"/>
            </a:pPr>
            <a:r>
              <a:rPr lang="zh-TW" altLang="zh-TW" sz="2000" b="1" dirty="0">
                <a:solidFill>
                  <a:srgbClr val="663300"/>
                </a:solidFill>
                <a:latin typeface="華康布丁體W7(P)" panose="040B0700000000000000" pitchFamily="82" charset="-120"/>
                <a:ea typeface="華康布丁體W7(P)" panose="040B0700000000000000" pitchFamily="82" charset="-120"/>
              </a:rPr>
              <a:t>活動計畫有依據社團可得</a:t>
            </a:r>
            <a:r>
              <a:rPr lang="zh-TW" altLang="zh-TW" sz="2000" b="1" dirty="0">
                <a:solidFill>
                  <a:srgbClr val="FF0000"/>
                </a:solidFill>
                <a:latin typeface="華康布丁體W7(P)" panose="040B0700000000000000" pitchFamily="82" charset="-120"/>
                <a:ea typeface="華康布丁體W7(P)" panose="040B0700000000000000" pitchFamily="82" charset="-120"/>
              </a:rPr>
              <a:t>內外資源</a:t>
            </a:r>
            <a:r>
              <a:rPr lang="zh-TW" altLang="zh-TW" sz="2000" b="1" dirty="0">
                <a:solidFill>
                  <a:srgbClr val="663300"/>
                </a:solidFill>
                <a:latin typeface="華康布丁體W7(P)" panose="040B0700000000000000" pitchFamily="82" charset="-120"/>
                <a:ea typeface="華康布丁體W7(P)" panose="040B0700000000000000" pitchFamily="82" charset="-120"/>
              </a:rPr>
              <a:t>及</a:t>
            </a:r>
            <a:r>
              <a:rPr lang="zh-TW" altLang="zh-TW" sz="2000" b="1" dirty="0">
                <a:solidFill>
                  <a:schemeClr val="accent2">
                    <a:lumMod val="90000"/>
                  </a:schemeClr>
                </a:solidFill>
                <a:latin typeface="華康布丁體W7(P)" panose="040B0700000000000000" pitchFamily="82" charset="-120"/>
                <a:ea typeface="華康布丁體W7(P)" panose="040B0700000000000000" pitchFamily="82" charset="-120"/>
              </a:rPr>
              <a:t>人力進行評估</a:t>
            </a:r>
            <a:r>
              <a:rPr lang="zh-TW" altLang="zh-TW" sz="2000" b="1" dirty="0">
                <a:solidFill>
                  <a:srgbClr val="663300"/>
                </a:solidFill>
                <a:latin typeface="華康布丁體W7(P)" panose="040B0700000000000000" pitchFamily="82" charset="-120"/>
                <a:ea typeface="華康布丁體W7(P)" panose="040B0700000000000000" pitchFamily="82" charset="-120"/>
              </a:rPr>
              <a:t>適切性及可行性。</a:t>
            </a:r>
            <a:endParaRPr lang="en-US" altLang="zh-TW" sz="2000" b="1" dirty="0">
              <a:solidFill>
                <a:srgbClr val="663300"/>
              </a:solidFill>
              <a:latin typeface="華康布丁體W7(P)" panose="040B0700000000000000" pitchFamily="82" charset="-120"/>
              <a:ea typeface="華康布丁體W7(P)" panose="040B0700000000000000" pitchFamily="82" charset="-120"/>
            </a:endParaRPr>
          </a:p>
          <a:p>
            <a:pPr marL="457200" indent="-457200">
              <a:buFont typeface="+mj-lt"/>
              <a:buAutoNum type="arabicPeriod"/>
            </a:pPr>
            <a:r>
              <a:rPr lang="zh-TW" altLang="zh-TW" sz="2000" b="1" dirty="0">
                <a:solidFill>
                  <a:srgbClr val="663300"/>
                </a:solidFill>
                <a:latin typeface="華康布丁體W7(P)" panose="040B0700000000000000" pitchFamily="82" charset="-120"/>
                <a:ea typeface="華康布丁體W7(P)" panose="040B0700000000000000" pitchFamily="82" charset="-120"/>
              </a:rPr>
              <a:t>積極</a:t>
            </a:r>
            <a:r>
              <a:rPr lang="zh-TW" altLang="zh-TW" sz="2000" b="1" dirty="0">
                <a:solidFill>
                  <a:schemeClr val="accent2">
                    <a:lumMod val="90000"/>
                  </a:schemeClr>
                </a:solidFill>
                <a:latin typeface="華康布丁體W7(P)" panose="040B0700000000000000" pitchFamily="82" charset="-120"/>
                <a:ea typeface="華康布丁體W7(P)" panose="040B0700000000000000" pitchFamily="82" charset="-120"/>
              </a:rPr>
              <a:t>協助、配合學校</a:t>
            </a:r>
            <a:r>
              <a:rPr lang="zh-TW" altLang="zh-TW" sz="2000" b="1" dirty="0">
                <a:solidFill>
                  <a:srgbClr val="663300"/>
                </a:solidFill>
                <a:latin typeface="華康布丁體W7(P)" panose="040B0700000000000000" pitchFamily="82" charset="-120"/>
                <a:ea typeface="華康布丁體W7(P)" panose="040B0700000000000000" pitchFamily="82" charset="-120"/>
              </a:rPr>
              <a:t>舉辦之各項活動，請特別註明哪些活動是配合學校的活動。</a:t>
            </a:r>
            <a:endParaRPr lang="zh-TW" altLang="en-US" sz="2000" b="1" dirty="0">
              <a:solidFill>
                <a:srgbClr val="663300"/>
              </a:solidFill>
              <a:latin typeface="華康布丁體W7(P)" panose="040B0700000000000000" pitchFamily="82" charset="-120"/>
              <a:ea typeface="華康布丁體W7(P)" panose="040B0700000000000000" pitchFamily="82" charset="-120"/>
            </a:endParaRPr>
          </a:p>
        </p:txBody>
      </p:sp>
      <p:cxnSp>
        <p:nvCxnSpPr>
          <p:cNvPr id="10" name="直線接點 9"/>
          <p:cNvCxnSpPr>
            <a:stCxn id="5" idx="3"/>
            <a:endCxn id="3" idx="1"/>
          </p:cNvCxnSpPr>
          <p:nvPr/>
        </p:nvCxnSpPr>
        <p:spPr bwMode="auto">
          <a:xfrm flipV="1">
            <a:off x="1373671" y="3819530"/>
            <a:ext cx="742596" cy="9872"/>
          </a:xfrm>
          <a:prstGeom prst="line">
            <a:avLst/>
          </a:prstGeom>
          <a:solidFill>
            <a:schemeClr val="accent1"/>
          </a:solidFill>
          <a:ln w="28575" cap="flat" cmpd="sng" algn="ctr">
            <a:solidFill>
              <a:srgbClr val="663300"/>
            </a:solidFill>
            <a:prstDash val="solid"/>
            <a:round/>
            <a:headEnd type="none" w="med" len="med"/>
            <a:tailEnd type="none" w="med" len="med"/>
          </a:ln>
          <a:effectLst/>
        </p:spPr>
      </p:cxnSp>
      <p:sp>
        <p:nvSpPr>
          <p:cNvPr id="7" name="流程圖: 結束點 6"/>
          <p:cNvSpPr/>
          <p:nvPr/>
        </p:nvSpPr>
        <p:spPr bwMode="auto">
          <a:xfrm>
            <a:off x="2466020" y="128245"/>
            <a:ext cx="4248472" cy="720080"/>
          </a:xfrm>
          <a:prstGeom prst="flowChartTerminator">
            <a:avLst/>
          </a:prstGeom>
          <a:noFill/>
          <a:ln w="76200"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dist" defTabSz="914400" rtl="0" eaLnBrk="1" fontAlgn="base" latinLnBrk="1" hangingPunct="1">
              <a:lnSpc>
                <a:spcPct val="100000"/>
              </a:lnSpc>
              <a:spcBef>
                <a:spcPct val="0"/>
              </a:spcBef>
              <a:spcAft>
                <a:spcPct val="0"/>
              </a:spcAft>
              <a:buClrTx/>
              <a:buSzTx/>
              <a:buFontTx/>
              <a:buNone/>
              <a:tabLst/>
            </a:pPr>
            <a:r>
              <a:rPr kumimoji="1" lang="zh-TW" altLang="en-US" sz="30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總體評鑑評分標準</a:t>
            </a:r>
          </a:p>
        </p:txBody>
      </p:sp>
    </p:spTree>
    <p:extLst>
      <p:ext uri="{BB962C8B-B14F-4D97-AF65-F5344CB8AC3E}">
        <p14:creationId xmlns:p14="http://schemas.microsoft.com/office/powerpoint/2010/main" val="175442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18</a:t>
            </a:fld>
            <a:endParaRPr lang="en-US" altLang="ko-KR"/>
          </a:p>
        </p:txBody>
      </p:sp>
      <p:sp>
        <p:nvSpPr>
          <p:cNvPr id="6" name="矩形 5"/>
          <p:cNvSpPr/>
          <p:nvPr/>
        </p:nvSpPr>
        <p:spPr bwMode="auto">
          <a:xfrm>
            <a:off x="683568" y="2276872"/>
            <a:ext cx="648072" cy="2952328"/>
          </a:xfrm>
          <a:prstGeom prst="rect">
            <a:avLst/>
          </a:prstGeom>
          <a:solidFill>
            <a:srgbClr val="C00000"/>
          </a:solid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zh-TW" altLang="en-US" b="1" dirty="0">
                <a:solidFill>
                  <a:schemeClr val="bg1"/>
                </a:solidFill>
                <a:latin typeface="華康布丁體W7(P)" panose="040B0700000000000000" pitchFamily="82" charset="-120"/>
                <a:ea typeface="華康布丁體W7(P)" panose="040B0700000000000000" pitchFamily="82" charset="-120"/>
              </a:rPr>
              <a:t>績效</a:t>
            </a:r>
            <a:r>
              <a:rPr lang="zh-TW" altLang="en-US" b="1" dirty="0" smtClean="0">
                <a:solidFill>
                  <a:schemeClr val="bg1"/>
                </a:solidFill>
                <a:latin typeface="華康布丁體W7(P)" panose="040B0700000000000000" pitchFamily="82" charset="-120"/>
                <a:ea typeface="華康布丁體W7(P)" panose="040B0700000000000000" pitchFamily="82" charset="-120"/>
              </a:rPr>
              <a:t>與特色</a:t>
            </a:r>
            <a:r>
              <a:rPr lang="en-US" altLang="zh-TW" b="1" dirty="0">
                <a:solidFill>
                  <a:srgbClr val="FFC000"/>
                </a:solidFill>
                <a:latin typeface="華康布丁體W7(P)" panose="040B0700000000000000" pitchFamily="82" charset="-120"/>
                <a:ea typeface="華康布丁體W7(P)" panose="040B0700000000000000" pitchFamily="82" charset="-120"/>
              </a:rPr>
              <a:t>25%</a:t>
            </a:r>
          </a:p>
        </p:txBody>
      </p:sp>
      <p:sp>
        <p:nvSpPr>
          <p:cNvPr id="11" name="矩形 10"/>
          <p:cNvSpPr/>
          <p:nvPr/>
        </p:nvSpPr>
        <p:spPr>
          <a:xfrm>
            <a:off x="2201268" y="2167986"/>
            <a:ext cx="5760640" cy="3170099"/>
          </a:xfrm>
          <a:prstGeom prst="rect">
            <a:avLst/>
          </a:prstGeom>
          <a:ln w="28575">
            <a:solidFill>
              <a:srgbClr val="663300"/>
            </a:solidFill>
          </a:ln>
        </p:spPr>
        <p:txBody>
          <a:bodyPr wrap="square">
            <a:spAutoFit/>
          </a:bodyPr>
          <a:lstStyle/>
          <a:p>
            <a:pPr marL="457200" indent="-457200">
              <a:buFont typeface="+mj-lt"/>
              <a:buAutoNum type="arabicPeriod"/>
            </a:pPr>
            <a:r>
              <a:rPr lang="zh-TW" altLang="zh-TW" sz="2000" b="1" dirty="0">
                <a:solidFill>
                  <a:srgbClr val="663300"/>
                </a:solidFill>
                <a:latin typeface="華康布丁體W7(P)" panose="040B0700000000000000" pitchFamily="82" charset="-120"/>
                <a:ea typeface="華康布丁體W7(P)" panose="040B0700000000000000" pitchFamily="82" charset="-120"/>
              </a:rPr>
              <a:t>活動有</a:t>
            </a:r>
            <a:r>
              <a:rPr lang="zh-TW" altLang="zh-TW" sz="2000" b="1" dirty="0">
                <a:solidFill>
                  <a:srgbClr val="0070C0"/>
                </a:solidFill>
                <a:latin typeface="華康布丁體W7(P)" panose="040B0700000000000000" pitchFamily="82" charset="-120"/>
                <a:ea typeface="華康布丁體W7(P)" panose="040B0700000000000000" pitchFamily="82" charset="-120"/>
              </a:rPr>
              <a:t>符合社團宗旨</a:t>
            </a:r>
            <a:r>
              <a:rPr lang="zh-TW" altLang="zh-TW" sz="2000" b="1" dirty="0">
                <a:solidFill>
                  <a:srgbClr val="663300"/>
                </a:solidFill>
                <a:latin typeface="華康布丁體W7(P)" panose="040B0700000000000000" pitchFamily="82" charset="-120"/>
                <a:ea typeface="華康布丁體W7(P)" panose="040B0700000000000000" pitchFamily="82" charset="-120"/>
              </a:rPr>
              <a:t>，並詳細呈現</a:t>
            </a:r>
            <a:r>
              <a:rPr lang="zh-TW" altLang="zh-TW" sz="2000" b="1" dirty="0">
                <a:solidFill>
                  <a:srgbClr val="FF0000"/>
                </a:solidFill>
                <a:latin typeface="華康布丁體W7(P)" panose="040B0700000000000000" pitchFamily="82" charset="-120"/>
                <a:ea typeface="華康布丁體W7(P)" panose="040B0700000000000000" pitchFamily="82" charset="-120"/>
              </a:rPr>
              <a:t>辦理成效</a:t>
            </a:r>
            <a:r>
              <a:rPr lang="zh-TW" altLang="zh-TW" sz="2000" b="1" dirty="0">
                <a:solidFill>
                  <a:srgbClr val="663300"/>
                </a:solidFill>
                <a:latin typeface="華康布丁體W7(P)" panose="040B0700000000000000" pitchFamily="82" charset="-120"/>
                <a:ea typeface="華康布丁體W7(P)" panose="040B0700000000000000" pitchFamily="82" charset="-120"/>
              </a:rPr>
              <a:t>。</a:t>
            </a:r>
            <a:endParaRPr lang="en-US" altLang="zh-TW" sz="2000" b="1" dirty="0">
              <a:solidFill>
                <a:srgbClr val="663300"/>
              </a:solidFill>
              <a:latin typeface="華康布丁體W7(P)" panose="040B0700000000000000" pitchFamily="82" charset="-120"/>
              <a:ea typeface="華康布丁體W7(P)" panose="040B0700000000000000" pitchFamily="82" charset="-120"/>
            </a:endParaRPr>
          </a:p>
          <a:p>
            <a:pPr marL="457200" indent="-457200">
              <a:buFont typeface="+mj-lt"/>
              <a:buAutoNum type="arabicPeriod"/>
            </a:pPr>
            <a:r>
              <a:rPr lang="zh-TW" altLang="zh-TW" sz="2000" b="1" dirty="0">
                <a:solidFill>
                  <a:srgbClr val="663300"/>
                </a:solidFill>
                <a:latin typeface="華康布丁體W7(P)" panose="040B0700000000000000" pitchFamily="82" charset="-120"/>
                <a:ea typeface="華康布丁體W7(P)" panose="040B0700000000000000" pitchFamily="82" charset="-120"/>
              </a:rPr>
              <a:t>活動規劃概念正確並呈現活動</a:t>
            </a:r>
            <a:r>
              <a:rPr lang="zh-TW" altLang="zh-TW" sz="2000" b="1" dirty="0">
                <a:solidFill>
                  <a:srgbClr val="FF0000"/>
                </a:solidFill>
                <a:latin typeface="華康布丁體W7(P)" panose="040B0700000000000000" pitchFamily="82" charset="-120"/>
                <a:ea typeface="華康布丁體W7(P)" panose="040B0700000000000000" pitchFamily="82" charset="-120"/>
              </a:rPr>
              <a:t>宣傳廣度</a:t>
            </a:r>
            <a:r>
              <a:rPr lang="zh-TW" altLang="zh-TW" sz="2000" b="1" dirty="0">
                <a:solidFill>
                  <a:srgbClr val="663300"/>
                </a:solidFill>
                <a:latin typeface="華康布丁體W7(P)" panose="040B0700000000000000" pitchFamily="82" charset="-120"/>
                <a:ea typeface="華康布丁體W7(P)" panose="040B0700000000000000" pitchFamily="82" charset="-120"/>
              </a:rPr>
              <a:t>及</a:t>
            </a:r>
            <a:r>
              <a:rPr lang="zh-TW" altLang="zh-TW" sz="2000" b="1" dirty="0">
                <a:solidFill>
                  <a:srgbClr val="FF0000"/>
                </a:solidFill>
                <a:latin typeface="華康布丁體W7(P)" panose="040B0700000000000000" pitchFamily="82" charset="-120"/>
                <a:ea typeface="華康布丁體W7(P)" panose="040B0700000000000000" pitchFamily="82" charset="-120"/>
              </a:rPr>
              <a:t>參與情形</a:t>
            </a:r>
            <a:r>
              <a:rPr lang="zh-TW" altLang="zh-TW" sz="2000" b="1" dirty="0">
                <a:solidFill>
                  <a:srgbClr val="663300"/>
                </a:solidFill>
                <a:latin typeface="華康布丁體W7(P)" panose="040B0700000000000000" pitchFamily="82" charset="-120"/>
                <a:ea typeface="華康布丁體W7(P)" panose="040B0700000000000000" pitchFamily="82" charset="-120"/>
              </a:rPr>
              <a:t>。</a:t>
            </a:r>
            <a:endParaRPr lang="en-US" altLang="zh-TW" sz="2000" b="1" dirty="0">
              <a:solidFill>
                <a:srgbClr val="663300"/>
              </a:solidFill>
              <a:latin typeface="華康布丁體W7(P)" panose="040B0700000000000000" pitchFamily="82" charset="-120"/>
              <a:ea typeface="華康布丁體W7(P)" panose="040B0700000000000000" pitchFamily="82" charset="-120"/>
            </a:endParaRPr>
          </a:p>
          <a:p>
            <a:pPr marL="457200" indent="-457200">
              <a:buFont typeface="+mj-lt"/>
              <a:buAutoNum type="arabicPeriod"/>
            </a:pPr>
            <a:r>
              <a:rPr lang="zh-TW" altLang="zh-TW" sz="2000" b="1" dirty="0">
                <a:solidFill>
                  <a:srgbClr val="663300"/>
                </a:solidFill>
                <a:latin typeface="華康布丁體W7(P)" panose="040B0700000000000000" pitchFamily="82" charset="-120"/>
                <a:ea typeface="華康布丁體W7(P)" panose="040B0700000000000000" pitchFamily="82" charset="-120"/>
              </a:rPr>
              <a:t>有活動</a:t>
            </a:r>
            <a:r>
              <a:rPr lang="zh-TW" altLang="zh-TW" sz="2000" b="1" dirty="0">
                <a:solidFill>
                  <a:srgbClr val="0070C0"/>
                </a:solidFill>
                <a:latin typeface="華康布丁體W7(P)" panose="040B0700000000000000" pitchFamily="82" charset="-120"/>
                <a:ea typeface="華康布丁體W7(P)" panose="040B0700000000000000" pitchFamily="82" charset="-120"/>
              </a:rPr>
              <a:t>檢討</a:t>
            </a:r>
            <a:r>
              <a:rPr lang="zh-TW" altLang="zh-TW" sz="2000" b="1" dirty="0">
                <a:solidFill>
                  <a:srgbClr val="FF0000"/>
                </a:solidFill>
                <a:latin typeface="華康布丁體W7(P)" panose="040B0700000000000000" pitchFamily="82" charset="-120"/>
                <a:ea typeface="華康布丁體W7(P)" panose="040B0700000000000000" pitchFamily="82" charset="-120"/>
              </a:rPr>
              <a:t>會議與</a:t>
            </a:r>
            <a:r>
              <a:rPr lang="zh-TW" altLang="zh-TW" sz="2000" b="1" dirty="0">
                <a:solidFill>
                  <a:srgbClr val="0070C0"/>
                </a:solidFill>
                <a:latin typeface="華康布丁體W7(P)" panose="040B0700000000000000" pitchFamily="82" charset="-120"/>
                <a:ea typeface="華康布丁體W7(P)" panose="040B0700000000000000" pitchFamily="82" charset="-120"/>
              </a:rPr>
              <a:t>分析</a:t>
            </a:r>
            <a:r>
              <a:rPr lang="zh-TW" altLang="zh-TW" sz="2000" b="1" dirty="0">
                <a:solidFill>
                  <a:srgbClr val="663300"/>
                </a:solidFill>
                <a:latin typeface="華康布丁體W7(P)" panose="040B0700000000000000" pitchFamily="82" charset="-120"/>
                <a:ea typeface="華康布丁體W7(P)" panose="040B0700000000000000" pitchFamily="82" charset="-120"/>
              </a:rPr>
              <a:t>，以及日後傳承資料。</a:t>
            </a:r>
            <a:endParaRPr lang="en-US" altLang="zh-TW" sz="2000" b="1" dirty="0">
              <a:solidFill>
                <a:srgbClr val="663300"/>
              </a:solidFill>
              <a:latin typeface="華康布丁體W7(P)" panose="040B0700000000000000" pitchFamily="82" charset="-120"/>
              <a:ea typeface="華康布丁體W7(P)" panose="040B0700000000000000" pitchFamily="82" charset="-120"/>
            </a:endParaRPr>
          </a:p>
          <a:p>
            <a:pPr marL="457200" indent="-457200">
              <a:buFont typeface="+mj-lt"/>
              <a:buAutoNum type="arabicPeriod"/>
            </a:pPr>
            <a:r>
              <a:rPr lang="zh-TW" altLang="zh-TW" sz="2000" b="1" dirty="0">
                <a:solidFill>
                  <a:srgbClr val="663300"/>
                </a:solidFill>
                <a:latin typeface="華康布丁體W7(P)" panose="040B0700000000000000" pitchFamily="82" charset="-120"/>
                <a:ea typeface="華康布丁體W7(P)" panose="040B0700000000000000" pitchFamily="82" charset="-120"/>
              </a:rPr>
              <a:t>教育優先區中小學營隊活動、帶動中小學社團發展、社區服務及社會關懷等</a:t>
            </a:r>
            <a:r>
              <a:rPr lang="zh-TW" altLang="zh-TW" sz="2000" b="1" dirty="0">
                <a:solidFill>
                  <a:srgbClr val="0070C0"/>
                </a:solidFill>
                <a:latin typeface="華康布丁體W7(P)" panose="040B0700000000000000" pitchFamily="82" charset="-120"/>
                <a:ea typeface="華康布丁體W7(P)" panose="040B0700000000000000" pitchFamily="82" charset="-120"/>
              </a:rPr>
              <a:t>服務學習活動</a:t>
            </a:r>
            <a:r>
              <a:rPr lang="zh-TW" altLang="zh-TW" sz="2000" b="1" dirty="0">
                <a:solidFill>
                  <a:srgbClr val="663300"/>
                </a:solidFill>
                <a:latin typeface="華康布丁體W7(P)" panose="040B0700000000000000" pitchFamily="82" charset="-120"/>
                <a:ea typeface="華康布丁體W7(P)" panose="040B0700000000000000" pitchFamily="82" charset="-120"/>
              </a:rPr>
              <a:t>有符合相關教育政策。活動目標、對象、 地點、時間、如何實施具體明確。</a:t>
            </a:r>
            <a:endParaRPr lang="en-US" altLang="zh-TW" sz="2000" b="1" dirty="0">
              <a:solidFill>
                <a:srgbClr val="663300"/>
              </a:solidFill>
              <a:latin typeface="華康布丁體W7(P)" panose="040B0700000000000000" pitchFamily="82" charset="-120"/>
              <a:ea typeface="華康布丁體W7(P)" panose="040B0700000000000000" pitchFamily="82" charset="-120"/>
            </a:endParaRPr>
          </a:p>
          <a:p>
            <a:pPr marL="457200" indent="-457200">
              <a:buFont typeface="+mj-lt"/>
              <a:buAutoNum type="arabicPeriod"/>
            </a:pPr>
            <a:r>
              <a:rPr lang="zh-TW" altLang="zh-TW" sz="2000" b="1" dirty="0">
                <a:solidFill>
                  <a:srgbClr val="FF0000"/>
                </a:solidFill>
                <a:latin typeface="華康布丁體W7(P)" panose="040B0700000000000000" pitchFamily="82" charset="-120"/>
                <a:ea typeface="華康布丁體W7(P)" panose="040B0700000000000000" pitchFamily="82" charset="-120"/>
              </a:rPr>
              <a:t>協助</a:t>
            </a:r>
            <a:r>
              <a:rPr lang="zh-TW" altLang="zh-TW" sz="2000" b="1" dirty="0">
                <a:solidFill>
                  <a:srgbClr val="663300"/>
                </a:solidFill>
                <a:latin typeface="華康布丁體W7(P)" panose="040B0700000000000000" pitchFamily="82" charset="-120"/>
                <a:ea typeface="華康布丁體W7(P)" panose="040B0700000000000000" pitchFamily="82" charset="-120"/>
              </a:rPr>
              <a:t>（配合）</a:t>
            </a:r>
            <a:r>
              <a:rPr lang="zh-TW" altLang="zh-TW" sz="2000" b="1" dirty="0">
                <a:solidFill>
                  <a:srgbClr val="FF0000"/>
                </a:solidFill>
                <a:latin typeface="華康布丁體W7(P)" panose="040B0700000000000000" pitchFamily="82" charset="-120"/>
                <a:ea typeface="華康布丁體W7(P)" panose="040B0700000000000000" pitchFamily="82" charset="-120"/>
              </a:rPr>
              <a:t>學校</a:t>
            </a:r>
            <a:r>
              <a:rPr lang="zh-TW" altLang="zh-TW" sz="2000" b="1" dirty="0">
                <a:solidFill>
                  <a:srgbClr val="663300"/>
                </a:solidFill>
                <a:latin typeface="華康布丁體W7(P)" panose="040B0700000000000000" pitchFamily="82" charset="-120"/>
                <a:ea typeface="華康布丁體W7(P)" panose="040B0700000000000000" pitchFamily="82" charset="-120"/>
              </a:rPr>
              <a:t>或</a:t>
            </a:r>
            <a:r>
              <a:rPr lang="zh-TW" altLang="zh-TW" sz="2000" b="1" dirty="0">
                <a:solidFill>
                  <a:srgbClr val="FF0000"/>
                </a:solidFill>
                <a:latin typeface="華康布丁體W7(P)" panose="040B0700000000000000" pitchFamily="82" charset="-120"/>
                <a:ea typeface="華康布丁體W7(P)" panose="040B0700000000000000" pitchFamily="82" charset="-120"/>
              </a:rPr>
              <a:t>社區</a:t>
            </a:r>
            <a:r>
              <a:rPr lang="zh-TW" altLang="zh-TW" sz="2000" b="1" dirty="0">
                <a:solidFill>
                  <a:srgbClr val="663300"/>
                </a:solidFill>
                <a:latin typeface="華康布丁體W7(P)" panose="040B0700000000000000" pitchFamily="82" charset="-120"/>
                <a:ea typeface="華康布丁體W7(P)" panose="040B0700000000000000" pitchFamily="82" charset="-120"/>
              </a:rPr>
              <a:t>（民間）團體所舉辦之</a:t>
            </a:r>
            <a:r>
              <a:rPr lang="zh-TW" altLang="zh-TW" sz="2000" b="1" dirty="0" smtClean="0">
                <a:solidFill>
                  <a:srgbClr val="663300"/>
                </a:solidFill>
                <a:latin typeface="華康布丁體W7(P)" panose="040B0700000000000000" pitchFamily="82" charset="-120"/>
                <a:ea typeface="華康布丁體W7(P)" panose="040B0700000000000000" pitchFamily="82" charset="-120"/>
              </a:rPr>
              <a:t>活動</a:t>
            </a:r>
            <a:r>
              <a:rPr lang="zh-TW" altLang="en-US" sz="2000" b="1" dirty="0" smtClean="0">
                <a:solidFill>
                  <a:srgbClr val="663300"/>
                </a:solidFill>
                <a:latin typeface="華康布丁體W7(P)" panose="040B0700000000000000" pitchFamily="82" charset="-120"/>
                <a:ea typeface="華康布丁體W7(P)" panose="040B0700000000000000" pitchFamily="82" charset="-120"/>
              </a:rPr>
              <a:t>。</a:t>
            </a:r>
            <a:endParaRPr lang="zh-TW" altLang="en-US" sz="2000" b="1" dirty="0">
              <a:solidFill>
                <a:srgbClr val="663300"/>
              </a:solidFill>
              <a:latin typeface="華康布丁體W7(P)" panose="040B0700000000000000" pitchFamily="82" charset="-120"/>
              <a:ea typeface="華康布丁體W7(P)" panose="040B0700000000000000" pitchFamily="82" charset="-120"/>
            </a:endParaRPr>
          </a:p>
        </p:txBody>
      </p:sp>
      <p:cxnSp>
        <p:nvCxnSpPr>
          <p:cNvPr id="5" name="直線接點 4"/>
          <p:cNvCxnSpPr>
            <a:stCxn id="6" idx="3"/>
            <a:endCxn id="11" idx="1"/>
          </p:cNvCxnSpPr>
          <p:nvPr/>
        </p:nvCxnSpPr>
        <p:spPr bwMode="auto">
          <a:xfrm>
            <a:off x="1331640" y="3753036"/>
            <a:ext cx="869628" cy="0"/>
          </a:xfrm>
          <a:prstGeom prst="line">
            <a:avLst/>
          </a:prstGeom>
          <a:solidFill>
            <a:schemeClr val="accent1"/>
          </a:solidFill>
          <a:ln w="28575" cap="flat" cmpd="sng" algn="ctr">
            <a:solidFill>
              <a:srgbClr val="663300"/>
            </a:solidFill>
            <a:prstDash val="solid"/>
            <a:round/>
            <a:headEnd type="none" w="med" len="med"/>
            <a:tailEnd type="none" w="med" len="med"/>
          </a:ln>
          <a:effectLst/>
        </p:spPr>
      </p:cxnSp>
      <p:sp>
        <p:nvSpPr>
          <p:cNvPr id="8" name="標題 1"/>
          <p:cNvSpPr>
            <a:spLocks noGrp="1"/>
          </p:cNvSpPr>
          <p:nvPr>
            <p:ph type="title"/>
          </p:nvPr>
        </p:nvSpPr>
        <p:spPr>
          <a:xfrm>
            <a:off x="-71661" y="603292"/>
            <a:ext cx="2890664" cy="490066"/>
          </a:xfrm>
        </p:spPr>
        <p:txBody>
          <a:bodyPr/>
          <a:lstStyle/>
          <a:p>
            <a:pPr algn="ctr"/>
            <a:r>
              <a:rPr lang="zh-TW" altLang="en-US" sz="2400" b="1" kern="1200" dirty="0">
                <a:solidFill>
                  <a:schemeClr val="accent2">
                    <a:lumMod val="90000"/>
                  </a:schemeClr>
                </a:solidFill>
                <a:latin typeface="華康布丁體W7(P)" panose="040B0700000000000000" pitchFamily="82" charset="-120"/>
                <a:ea typeface="華康布丁體W7(P)" panose="040B0700000000000000" pitchFamily="82" charset="-120"/>
                <a:cs typeface="+mn-cs"/>
              </a:rPr>
              <a:t>活動績效評鑑</a:t>
            </a:r>
            <a:r>
              <a:rPr lang="en-US" altLang="zh-TW" sz="2400" b="1" kern="1200" dirty="0">
                <a:solidFill>
                  <a:schemeClr val="accent2">
                    <a:lumMod val="90000"/>
                  </a:schemeClr>
                </a:solidFill>
                <a:latin typeface="華康布丁體W7(P)" panose="040B0700000000000000" pitchFamily="82" charset="-120"/>
                <a:ea typeface="華康布丁體W7(P)" panose="040B0700000000000000" pitchFamily="82" charset="-120"/>
                <a:cs typeface="+mn-cs"/>
              </a:rPr>
              <a:t>50%</a:t>
            </a:r>
            <a:endParaRPr lang="zh-TW" altLang="en-US" sz="2400" b="1" kern="1200" dirty="0">
              <a:solidFill>
                <a:schemeClr val="accent2">
                  <a:lumMod val="90000"/>
                </a:schemeClr>
              </a:solidFill>
              <a:latin typeface="華康布丁體W7(P)" panose="040B0700000000000000" pitchFamily="82" charset="-120"/>
              <a:ea typeface="華康布丁體W7(P)" panose="040B0700000000000000" pitchFamily="82" charset="-120"/>
              <a:cs typeface="+mn-cs"/>
            </a:endParaRPr>
          </a:p>
        </p:txBody>
      </p:sp>
      <p:sp>
        <p:nvSpPr>
          <p:cNvPr id="9" name="流程圖: 結束點 8"/>
          <p:cNvSpPr/>
          <p:nvPr/>
        </p:nvSpPr>
        <p:spPr bwMode="auto">
          <a:xfrm>
            <a:off x="2466020" y="128245"/>
            <a:ext cx="4248472" cy="720080"/>
          </a:xfrm>
          <a:prstGeom prst="flowChartTerminator">
            <a:avLst/>
          </a:prstGeom>
          <a:noFill/>
          <a:ln w="76200"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dist" defTabSz="914400" rtl="0" eaLnBrk="1" fontAlgn="base" latinLnBrk="1" hangingPunct="1">
              <a:lnSpc>
                <a:spcPct val="100000"/>
              </a:lnSpc>
              <a:spcBef>
                <a:spcPct val="0"/>
              </a:spcBef>
              <a:spcAft>
                <a:spcPct val="0"/>
              </a:spcAft>
              <a:buClrTx/>
              <a:buSzTx/>
              <a:buFontTx/>
              <a:buNone/>
              <a:tabLst/>
            </a:pPr>
            <a:r>
              <a:rPr kumimoji="1" lang="zh-TW" altLang="en-US" sz="30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總體評鑑評分標準</a:t>
            </a:r>
          </a:p>
        </p:txBody>
      </p:sp>
      <p:sp>
        <p:nvSpPr>
          <p:cNvPr id="2" name="文字方塊 1"/>
          <p:cNvSpPr txBox="1"/>
          <p:nvPr/>
        </p:nvSpPr>
        <p:spPr>
          <a:xfrm>
            <a:off x="342939" y="5736449"/>
            <a:ext cx="8494633" cy="461665"/>
          </a:xfrm>
          <a:prstGeom prst="rect">
            <a:avLst/>
          </a:prstGeom>
          <a:noFill/>
        </p:spPr>
        <p:txBody>
          <a:bodyPr wrap="none" rtlCol="0">
            <a:spAutoFit/>
          </a:bodyPr>
          <a:lstStyle/>
          <a:p>
            <a:r>
              <a:rPr lang="zh-TW" altLang="en-US" b="1" dirty="0" smtClean="0">
                <a:solidFill>
                  <a:srgbClr val="008000"/>
                </a:solidFill>
                <a:latin typeface="華康布丁體W7(P)" panose="040B0700000000000000" pitchFamily="82" charset="-120"/>
                <a:ea typeface="華康布丁體W7(P)" panose="040B0700000000000000" pitchFamily="82" charset="-120"/>
              </a:rPr>
              <a:t>提醒：有學輔經費補助的活動就應該要有活動紀錄檔本資料！</a:t>
            </a:r>
            <a:endParaRPr lang="zh-TW" altLang="en-US" b="1" dirty="0">
              <a:solidFill>
                <a:srgbClr val="008000"/>
              </a:solidFill>
              <a:latin typeface="華康布丁體W7(P)" panose="040B0700000000000000" pitchFamily="82" charset="-120"/>
              <a:ea typeface="華康布丁體W7(P)" panose="040B0700000000000000" pitchFamily="82" charset="-120"/>
            </a:endParaRPr>
          </a:p>
        </p:txBody>
      </p:sp>
    </p:spTree>
    <p:extLst>
      <p:ext uri="{BB962C8B-B14F-4D97-AF65-F5344CB8AC3E}">
        <p14:creationId xmlns:p14="http://schemas.microsoft.com/office/powerpoint/2010/main" val="127534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8" presetClass="emph" presetSubtype="0" fill="hold" grpId="0" nodeType="clickEffect">
                                  <p:stCondLst>
                                    <p:cond delay="0"/>
                                  </p:stCondLst>
                                  <p:iterate type="lt">
                                    <p:tmPct val="4000"/>
                                  </p:iterate>
                                  <p:childTnLst>
                                    <p:set>
                                      <p:cBhvr override="childStyle">
                                        <p:cTn id="26" dur="5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bwMode="auto">
          <a:xfrm>
            <a:off x="158824" y="44624"/>
            <a:ext cx="8373616" cy="8754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zh-TW" sz="3000" dirty="0" smtClean="0">
                <a:solidFill>
                  <a:srgbClr val="FFC000"/>
                </a:solidFill>
                <a:latin typeface="華康布丁體W7(P)" panose="040B0700000000000000" pitchFamily="82" charset="-120"/>
                <a:ea typeface="華康布丁體W7(P)" panose="040B0700000000000000" pitchFamily="82" charset="-120"/>
              </a:rPr>
              <a:t>110</a:t>
            </a:r>
            <a:r>
              <a:rPr lang="zh-TW" altLang="zh-TW" sz="3000" dirty="0" smtClean="0">
                <a:solidFill>
                  <a:srgbClr val="FFC000"/>
                </a:solidFill>
                <a:latin typeface="華康布丁體W7(P)" panose="040B0700000000000000" pitchFamily="82" charset="-120"/>
                <a:ea typeface="華康布丁體W7(P)" panose="040B0700000000000000" pitchFamily="82" charset="-120"/>
              </a:rPr>
              <a:t>學年</a:t>
            </a:r>
            <a:r>
              <a:rPr lang="zh-TW" altLang="zh-TW" sz="3000" dirty="0">
                <a:solidFill>
                  <a:srgbClr val="FFC000"/>
                </a:solidFill>
                <a:latin typeface="華康布丁體W7(P)" panose="040B0700000000000000" pitchFamily="82" charset="-120"/>
                <a:ea typeface="華康布丁體W7(P)" panose="040B0700000000000000" pitchFamily="82" charset="-120"/>
              </a:rPr>
              <a:t>度學生</a:t>
            </a:r>
            <a:r>
              <a:rPr lang="zh-TW" altLang="en-US" sz="3000" dirty="0">
                <a:solidFill>
                  <a:srgbClr val="FFC000"/>
                </a:solidFill>
                <a:latin typeface="華康布丁體W7(P)" panose="040B0700000000000000" pitchFamily="82" charset="-120"/>
                <a:ea typeface="華康布丁體W7(P)" panose="040B0700000000000000" pitchFamily="82" charset="-120"/>
              </a:rPr>
              <a:t>自治組織與</a:t>
            </a:r>
            <a:r>
              <a:rPr lang="zh-TW" altLang="zh-TW" sz="3000" dirty="0">
                <a:solidFill>
                  <a:srgbClr val="FFC000"/>
                </a:solidFill>
                <a:latin typeface="華康布丁體W7(P)" panose="040B0700000000000000" pitchFamily="82" charset="-120"/>
                <a:ea typeface="華康布丁體W7(P)" panose="040B0700000000000000" pitchFamily="82" charset="-120"/>
              </a:rPr>
              <a:t>社團檔案</a:t>
            </a:r>
            <a:r>
              <a:rPr lang="zh-TW" altLang="zh-TW" sz="3000" dirty="0" smtClean="0">
                <a:solidFill>
                  <a:srgbClr val="FFC000"/>
                </a:solidFill>
                <a:latin typeface="華康布丁體W7(P)" panose="040B0700000000000000" pitchFamily="82" charset="-120"/>
                <a:ea typeface="華康布丁體W7(P)" panose="040B0700000000000000" pitchFamily="82" charset="-120"/>
              </a:rPr>
              <a:t>評鑑</a:t>
            </a:r>
            <a:r>
              <a:rPr lang="en-US" altLang="zh-TW" sz="3000" dirty="0" smtClean="0">
                <a:solidFill>
                  <a:srgbClr val="FFC000"/>
                </a:solidFill>
                <a:latin typeface="華康布丁體W7(P)" panose="040B0700000000000000" pitchFamily="82" charset="-120"/>
                <a:ea typeface="華康布丁體W7(P)" panose="040B0700000000000000" pitchFamily="82" charset="-120"/>
              </a:rPr>
              <a:t/>
            </a:r>
            <a:br>
              <a:rPr lang="en-US" altLang="zh-TW" sz="3000" dirty="0" smtClean="0">
                <a:solidFill>
                  <a:srgbClr val="FFC000"/>
                </a:solidFill>
                <a:latin typeface="華康布丁體W7(P)" panose="040B0700000000000000" pitchFamily="82" charset="-120"/>
                <a:ea typeface="華康布丁體W7(P)" panose="040B0700000000000000" pitchFamily="82" charset="-120"/>
              </a:rPr>
            </a:br>
            <a:r>
              <a:rPr lang="zh-TW" altLang="zh-TW" sz="3000" dirty="0" smtClean="0">
                <a:solidFill>
                  <a:srgbClr val="FFC000"/>
                </a:solidFill>
                <a:latin typeface="華康布丁體W7(P)" panose="040B0700000000000000" pitchFamily="82" charset="-120"/>
                <a:ea typeface="華康布丁體W7(P)" panose="040B0700000000000000" pitchFamily="82" charset="-120"/>
              </a:rPr>
              <a:t>注意事項</a:t>
            </a:r>
            <a:endParaRPr lang="zh-TW" altLang="en-US" sz="3000" dirty="0">
              <a:solidFill>
                <a:srgbClr val="FFC000"/>
              </a:solidFill>
              <a:latin typeface="華康布丁體W7(P)" panose="040B0700000000000000" pitchFamily="82" charset="-120"/>
              <a:ea typeface="華康布丁體W7(P)" panose="040B0700000000000000" pitchFamily="82" charset="-120"/>
            </a:endParaRPr>
          </a:p>
        </p:txBody>
      </p:sp>
      <p:sp>
        <p:nvSpPr>
          <p:cNvPr id="10244" name="投影片編號版面配置區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Gulim" panose="020B0600000101010101" pitchFamily="34" charset="-127"/>
                <a:ea typeface="Gulim" panose="020B0600000101010101" pitchFamily="34" charset="-127"/>
              </a:defRPr>
            </a:lvl1pPr>
            <a:lvl2pPr marL="742950" indent="-285750">
              <a:defRPr kumimoji="1" sz="2400">
                <a:solidFill>
                  <a:schemeClr val="tx1"/>
                </a:solidFill>
                <a:latin typeface="Gulim" panose="020B0600000101010101" pitchFamily="34" charset="-127"/>
                <a:ea typeface="Gulim" panose="020B0600000101010101" pitchFamily="34" charset="-127"/>
              </a:defRPr>
            </a:lvl2pPr>
            <a:lvl3pPr marL="1143000" indent="-228600">
              <a:defRPr kumimoji="1" sz="2400">
                <a:solidFill>
                  <a:schemeClr val="tx1"/>
                </a:solidFill>
                <a:latin typeface="Gulim" panose="020B0600000101010101" pitchFamily="34" charset="-127"/>
                <a:ea typeface="Gulim" panose="020B0600000101010101" pitchFamily="34" charset="-127"/>
              </a:defRPr>
            </a:lvl3pPr>
            <a:lvl4pPr marL="1600200" indent="-228600">
              <a:defRPr kumimoji="1" sz="2400">
                <a:solidFill>
                  <a:schemeClr val="tx1"/>
                </a:solidFill>
                <a:latin typeface="Gulim" panose="020B0600000101010101" pitchFamily="34" charset="-127"/>
                <a:ea typeface="Gulim" panose="020B0600000101010101" pitchFamily="34" charset="-127"/>
              </a:defRPr>
            </a:lvl4pPr>
            <a:lvl5pPr marL="2057400" indent="-22860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fld id="{B81CEE5B-EE8E-4CFC-827A-B67051E02B11}" type="slidenum">
              <a:rPr kumimoji="0" lang="en-US" altLang="ko-KR" sz="1000">
                <a:solidFill>
                  <a:schemeClr val="bg1"/>
                </a:solidFill>
                <a:latin typeface="Times New Roman" panose="02020603050405020304" pitchFamily="18" charset="0"/>
                <a:ea typeface="華康儷金黑" pitchFamily="49" charset="-120"/>
              </a:rPr>
              <a:pPr/>
              <a:t>19</a:t>
            </a:fld>
            <a:endParaRPr kumimoji="0" lang="en-US" altLang="ko-KR" sz="1000">
              <a:solidFill>
                <a:schemeClr val="bg1"/>
              </a:solidFill>
              <a:latin typeface="Times New Roman" panose="02020603050405020304" pitchFamily="18" charset="0"/>
              <a:ea typeface="華康儷金黑" pitchFamily="49" charset="-120"/>
            </a:endParaRPr>
          </a:p>
        </p:txBody>
      </p:sp>
      <p:sp>
        <p:nvSpPr>
          <p:cNvPr id="3" name="矩形 2"/>
          <p:cNvSpPr/>
          <p:nvPr/>
        </p:nvSpPr>
        <p:spPr>
          <a:xfrm>
            <a:off x="470818" y="1700808"/>
            <a:ext cx="8238876" cy="3000821"/>
          </a:xfrm>
          <a:prstGeom prst="rect">
            <a:avLst/>
          </a:prstGeom>
        </p:spPr>
        <p:txBody>
          <a:bodyPr wrap="square">
            <a:spAutoFit/>
          </a:bodyPr>
          <a:lstStyle/>
          <a:p>
            <a:pPr marL="254000">
              <a:spcAft>
                <a:spcPts val="500"/>
              </a:spcAft>
            </a:pPr>
            <a:r>
              <a:rPr lang="zh-TW" altLang="zh-TW" sz="28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資料上傳</a:t>
            </a:r>
            <a:r>
              <a:rPr lang="zh-TW" altLang="zh-TW" sz="2800" b="1"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作業</a:t>
            </a:r>
            <a:endParaRPr lang="en-US" altLang="zh-TW" sz="2800" b="1"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254000">
              <a:spcAft>
                <a:spcPts val="500"/>
              </a:spcAft>
            </a:pPr>
            <a:endParaRPr lang="en-US" altLang="zh-TW" sz="2000"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marL="711200" indent="-457200">
              <a:spcAft>
                <a:spcPts val="500"/>
              </a:spcAft>
              <a:buFont typeface="Wingdings" panose="05000000000000000000" pitchFamily="2" charset="2"/>
              <a:buAutoNum type="circleNumWdWhitePlain"/>
            </a:pPr>
            <a:r>
              <a:rPr lang="zh-TW" altLang="zh-TW" b="1" dirty="0" smtClean="0">
                <a:latin typeface="微軟正黑體" panose="020B0604030504040204" pitchFamily="34" charset="-120"/>
                <a:ea typeface="微軟正黑體" panose="020B0604030504040204" pitchFamily="34" charset="-120"/>
                <a:cs typeface="Times New Roman" panose="02020603050405020304" pitchFamily="18" charset="0"/>
              </a:rPr>
              <a:t>上</a:t>
            </a:r>
            <a:r>
              <a:rPr lang="zh-TW" altLang="zh-TW" b="1" dirty="0">
                <a:latin typeface="微軟正黑體" panose="020B0604030504040204" pitchFamily="34" charset="-120"/>
                <a:ea typeface="微軟正黑體" panose="020B0604030504040204" pitchFamily="34" charset="-120"/>
                <a:cs typeface="Times New Roman" panose="02020603050405020304" pitchFamily="18" charset="0"/>
              </a:rPr>
              <a:t>傳期程：</a:t>
            </a:r>
            <a:r>
              <a:rPr lang="en-US"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111</a:t>
            </a:r>
            <a:r>
              <a:rPr lang="zh-TW"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年</a:t>
            </a:r>
            <a:r>
              <a:rPr lang="en-US"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5</a:t>
            </a:r>
            <a:r>
              <a:rPr lang="zh-TW"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9</a:t>
            </a:r>
            <a:r>
              <a:rPr lang="zh-TW"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日</a:t>
            </a:r>
            <a:r>
              <a:rPr lang="en-US"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一</a:t>
            </a:r>
            <a:r>
              <a:rPr lang="en-US"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至</a:t>
            </a:r>
            <a:r>
              <a:rPr lang="en-US"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5</a:t>
            </a:r>
            <a:r>
              <a:rPr lang="zh-TW"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31</a:t>
            </a:r>
            <a:r>
              <a:rPr lang="zh-TW"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日</a:t>
            </a:r>
            <a:r>
              <a:rPr lang="en-US"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二</a:t>
            </a:r>
            <a:r>
              <a:rPr lang="en-US"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)23</a:t>
            </a:r>
            <a:r>
              <a:rPr lang="zh-TW"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b="1" dirty="0" smtClean="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59</a:t>
            </a:r>
          </a:p>
          <a:p>
            <a:pPr marL="711200" indent="-457200">
              <a:spcAft>
                <a:spcPts val="500"/>
              </a:spcAft>
              <a:buFont typeface="Wingdings" panose="05000000000000000000" pitchFamily="2" charset="2"/>
              <a:buAutoNum type="circleNumWdWhitePlain"/>
            </a:pPr>
            <a:endParaRPr lang="en-US" altLang="zh-TW"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endParaRPr>
          </a:p>
          <a:p>
            <a:pPr marL="711200" indent="-457200">
              <a:spcAft>
                <a:spcPts val="500"/>
              </a:spcAft>
              <a:buFont typeface="Wingdings" panose="05000000000000000000" pitchFamily="2" charset="2"/>
              <a:buAutoNum type="circleNumWdWhitePlain"/>
            </a:pPr>
            <a:r>
              <a:rPr lang="zh-TW" altLang="zh-TW" b="1" dirty="0" smtClean="0">
                <a:latin typeface="微軟正黑體" panose="020B0604030504040204" pitchFamily="34" charset="-120"/>
                <a:ea typeface="微軟正黑體" panose="020B0604030504040204" pitchFamily="34" charset="-120"/>
                <a:cs typeface="Times New Roman" panose="02020603050405020304" pitchFamily="18" charset="0"/>
              </a:rPr>
              <a:t>評審</a:t>
            </a:r>
            <a:r>
              <a:rPr lang="zh-TW" altLang="zh-TW" b="1" dirty="0">
                <a:latin typeface="微軟正黑體" panose="020B0604030504040204" pitchFamily="34" charset="-120"/>
                <a:ea typeface="微軟正黑體" panose="020B0604030504040204" pitchFamily="34" charset="-120"/>
                <a:cs typeface="Times New Roman" panose="02020603050405020304" pitchFamily="18" charset="0"/>
              </a:rPr>
              <a:t>評分：</a:t>
            </a:r>
            <a:r>
              <a:rPr lang="en-US" altLang="zh-TW" b="1" dirty="0">
                <a:latin typeface="微軟正黑體" panose="020B0604030504040204" pitchFamily="34" charset="-120"/>
                <a:ea typeface="微軟正黑體" panose="020B0604030504040204" pitchFamily="34" charset="-120"/>
                <a:cs typeface="Times New Roman" panose="02020603050405020304" pitchFamily="18" charset="0"/>
              </a:rPr>
              <a:t>111</a:t>
            </a:r>
            <a:r>
              <a:rPr lang="zh-TW" altLang="zh-TW" b="1" dirty="0">
                <a:latin typeface="微軟正黑體" panose="020B0604030504040204" pitchFamily="34" charset="-120"/>
                <a:ea typeface="微軟正黑體" panose="020B0604030504040204" pitchFamily="34" charset="-120"/>
                <a:cs typeface="Times New Roman" panose="02020603050405020304" pitchFamily="18" charset="0"/>
              </a:rPr>
              <a:t>年</a:t>
            </a:r>
            <a:r>
              <a:rPr lang="en-US" altLang="zh-TW" b="1" dirty="0">
                <a:latin typeface="微軟正黑體" panose="020B0604030504040204" pitchFamily="34" charset="-120"/>
                <a:ea typeface="微軟正黑體" panose="020B0604030504040204" pitchFamily="34" charset="-120"/>
                <a:cs typeface="Times New Roman" panose="02020603050405020304" pitchFamily="18" charset="0"/>
              </a:rPr>
              <a:t>6</a:t>
            </a:r>
            <a:r>
              <a:rPr lang="zh-TW" altLang="zh-TW" b="1" dirty="0">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b="1" dirty="0">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zh-TW" b="1" dirty="0">
                <a:latin typeface="微軟正黑體" panose="020B0604030504040204" pitchFamily="34" charset="-120"/>
                <a:ea typeface="微軟正黑體" panose="020B0604030504040204" pitchFamily="34" charset="-120"/>
                <a:cs typeface="Times New Roman" panose="02020603050405020304" pitchFamily="18" charset="0"/>
              </a:rPr>
              <a:t>日</a:t>
            </a:r>
            <a:r>
              <a:rPr lang="en-US" altLang="zh-TW" b="1" dirty="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b="1" dirty="0">
                <a:latin typeface="微軟正黑體" panose="020B0604030504040204" pitchFamily="34" charset="-120"/>
                <a:ea typeface="微軟正黑體" panose="020B0604030504040204" pitchFamily="34" charset="-120"/>
                <a:cs typeface="Times New Roman" panose="02020603050405020304" pitchFamily="18" charset="0"/>
              </a:rPr>
              <a:t>三</a:t>
            </a:r>
            <a:r>
              <a:rPr lang="en-US" altLang="zh-TW" b="1" dirty="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b="1" dirty="0">
                <a:latin typeface="微軟正黑體" panose="020B0604030504040204" pitchFamily="34" charset="-120"/>
                <a:ea typeface="微軟正黑體" panose="020B0604030504040204" pitchFamily="34" charset="-120"/>
                <a:cs typeface="Times New Roman" panose="02020603050405020304" pitchFamily="18" charset="0"/>
              </a:rPr>
              <a:t>至</a:t>
            </a:r>
            <a:r>
              <a:rPr lang="en-US" altLang="zh-TW" b="1" dirty="0">
                <a:latin typeface="微軟正黑體" panose="020B0604030504040204" pitchFamily="34" charset="-120"/>
                <a:ea typeface="微軟正黑體" panose="020B0604030504040204" pitchFamily="34" charset="-120"/>
                <a:cs typeface="Times New Roman" panose="02020603050405020304" pitchFamily="18" charset="0"/>
              </a:rPr>
              <a:t>6</a:t>
            </a:r>
            <a:r>
              <a:rPr lang="zh-TW" altLang="zh-TW" b="1" dirty="0" smtClean="0">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b="1" dirty="0" smtClean="0">
                <a:latin typeface="微軟正黑體" panose="020B0604030504040204" pitchFamily="34" charset="-120"/>
                <a:ea typeface="微軟正黑體" panose="020B0604030504040204" pitchFamily="34" charset="-120"/>
                <a:cs typeface="Times New Roman" panose="02020603050405020304" pitchFamily="18" charset="0"/>
              </a:rPr>
              <a:t>8</a:t>
            </a:r>
            <a:r>
              <a:rPr lang="zh-TW" altLang="zh-TW" b="1" dirty="0" smtClean="0">
                <a:latin typeface="微軟正黑體" panose="020B0604030504040204" pitchFamily="34" charset="-120"/>
                <a:ea typeface="微軟正黑體" panose="020B0604030504040204" pitchFamily="34" charset="-120"/>
                <a:cs typeface="Times New Roman" panose="02020603050405020304" pitchFamily="18" charset="0"/>
              </a:rPr>
              <a:t>日</a:t>
            </a:r>
            <a:r>
              <a:rPr lang="en-US" altLang="zh-TW" b="1"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b="1" dirty="0" smtClean="0">
                <a:latin typeface="微軟正黑體" panose="020B0604030504040204" pitchFamily="34" charset="-120"/>
                <a:ea typeface="微軟正黑體" panose="020B0604030504040204" pitchFamily="34" charset="-120"/>
                <a:cs typeface="Times New Roman" panose="02020603050405020304" pitchFamily="18" charset="0"/>
              </a:rPr>
              <a:t>三</a:t>
            </a:r>
            <a:r>
              <a:rPr lang="en-US" altLang="zh-TW" b="1" dirty="0" smtClean="0">
                <a:latin typeface="微軟正黑體" panose="020B0604030504040204" pitchFamily="34" charset="-120"/>
                <a:ea typeface="微軟正黑體" panose="020B0604030504040204" pitchFamily="34" charset="-120"/>
                <a:cs typeface="Times New Roman" panose="02020603050405020304" pitchFamily="18" charset="0"/>
              </a:rPr>
              <a:t>)</a:t>
            </a:r>
          </a:p>
          <a:p>
            <a:pPr marL="711200" indent="-457200">
              <a:spcAft>
                <a:spcPts val="500"/>
              </a:spcAft>
              <a:buFont typeface="Wingdings" panose="05000000000000000000" pitchFamily="2" charset="2"/>
              <a:buAutoNum type="circleNumWdWhitePlain"/>
            </a:pPr>
            <a:endParaRPr lang="en-US" altLang="zh-TW" sz="2000"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marL="711200" indent="-457200">
              <a:spcAft>
                <a:spcPts val="500"/>
              </a:spcAft>
              <a:buFont typeface="Wingdings" panose="05000000000000000000" pitchFamily="2" charset="2"/>
              <a:buAutoNum type="circleNumWdWhitePlain"/>
            </a:pPr>
            <a:r>
              <a:rPr lang="zh-TW" altLang="zh-TW" b="1" dirty="0" smtClean="0">
                <a:latin typeface="微軟正黑體" panose="020B0604030504040204" pitchFamily="34" charset="-120"/>
                <a:ea typeface="微軟正黑體" panose="020B0604030504040204" pitchFamily="34" charset="-120"/>
                <a:cs typeface="Times New Roman" panose="02020603050405020304" pitchFamily="18" charset="0"/>
              </a:rPr>
              <a:t>成績</a:t>
            </a:r>
            <a:r>
              <a:rPr lang="zh-TW" altLang="zh-TW" b="1" dirty="0">
                <a:latin typeface="微軟正黑體" panose="020B0604030504040204" pitchFamily="34" charset="-120"/>
                <a:ea typeface="微軟正黑體" panose="020B0604030504040204" pitchFamily="34" charset="-120"/>
                <a:cs typeface="Times New Roman" panose="02020603050405020304" pitchFamily="18" charset="0"/>
              </a:rPr>
              <a:t>公告</a:t>
            </a:r>
            <a:r>
              <a:rPr lang="zh-TW" altLang="zh-TW" b="1"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b="1" dirty="0" smtClean="0">
                <a:latin typeface="微軟正黑體" panose="020B0604030504040204" pitchFamily="34" charset="-120"/>
                <a:ea typeface="微軟正黑體" panose="020B0604030504040204" pitchFamily="34" charset="-120"/>
                <a:cs typeface="Times New Roman" panose="02020603050405020304" pitchFamily="18" charset="0"/>
              </a:rPr>
              <a:t>配合薪傳典禮活動公告</a:t>
            </a:r>
            <a:endParaRPr lang="zh-TW" altLang="en-US" dirty="0">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3">
                                            <p:txEl>
                                              <p:pRg st="2" end="2"/>
                                            </p:txEl>
                                          </p:spTgt>
                                        </p:tgtEl>
                                      </p:cBhvr>
                                    </p:animEffect>
                                    <p:animScale>
                                      <p:cBhvr>
                                        <p:cTn id="7" dur="250" autoRev="1" fill="hold"/>
                                        <p:tgtEl>
                                          <p:spTgt spid="3">
                                            <p:txEl>
                                              <p:pRg st="2" end="2"/>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1000"/>
                                        <p:tgtEl>
                                          <p:spTgt spid="3">
                                            <p:txEl>
                                              <p:pRg st="6" end="6"/>
                                            </p:txEl>
                                          </p:spTgt>
                                        </p:tgtEl>
                                      </p:cBhvr>
                                    </p:animEffect>
                                    <p:anim calcmode="lin" valueType="num">
                                      <p:cBhvr>
                                        <p:cTn id="2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標題 1"/>
          <p:cNvSpPr>
            <a:spLocks noGrp="1"/>
          </p:cNvSpPr>
          <p:nvPr>
            <p:ph type="title"/>
          </p:nvPr>
        </p:nvSpPr>
        <p:spPr bwMode="auto">
          <a:xfrm>
            <a:off x="86816" y="269776"/>
            <a:ext cx="8229600" cy="11430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r>
              <a:rPr lang="zh-TW" altLang="en-US" sz="3000" dirty="0">
                <a:solidFill>
                  <a:srgbClr val="FF7C80"/>
                </a:solidFill>
                <a:latin typeface="微軟正黑體" panose="020B0604030504040204" pitchFamily="34" charset="-120"/>
                <a:ea typeface="微軟正黑體" panose="020B0604030504040204" pitchFamily="34" charset="-120"/>
              </a:rPr>
              <a:t>中國文化大學</a:t>
            </a:r>
            <a:r>
              <a:rPr lang="zh-TW" altLang="en-US" sz="3000" dirty="0" smtClean="0">
                <a:solidFill>
                  <a:srgbClr val="FF7C80"/>
                </a:solidFill>
                <a:latin typeface="微軟正黑體" panose="020B0604030504040204" pitchFamily="34" charset="-120"/>
                <a:ea typeface="微軟正黑體" panose="020B0604030504040204" pitchFamily="34" charset="-120"/>
              </a:rPr>
              <a:t>學生自治組織與社團</a:t>
            </a:r>
            <a:r>
              <a:rPr lang="zh-TW" altLang="en-US" sz="3000" dirty="0">
                <a:solidFill>
                  <a:srgbClr val="FF7C80"/>
                </a:solidFill>
                <a:latin typeface="微軟正黑體" panose="020B0604030504040204" pitchFamily="34" charset="-120"/>
                <a:ea typeface="微軟正黑體" panose="020B0604030504040204" pitchFamily="34" charset="-120"/>
              </a:rPr>
              <a:t>評鑑要點</a:t>
            </a:r>
            <a:endParaRPr lang="zh-TW" altLang="en-US" sz="3000" b="1" dirty="0">
              <a:ln w="12700">
                <a:solidFill>
                  <a:srgbClr val="1F497D">
                    <a:satMod val="155000"/>
                  </a:srgbClr>
                </a:solidFill>
                <a:prstDash val="solid"/>
              </a:ln>
              <a:solidFill>
                <a:srgbClr val="FF7C80"/>
              </a:solidFill>
              <a:effectLst>
                <a:outerShdw blurRad="50800" dist="38100" dir="8100000" algn="tr" rotWithShape="0">
                  <a:prstClr val="black">
                    <a:alpha val="40000"/>
                  </a:prstClr>
                </a:outerShdw>
              </a:effectLst>
              <a:latin typeface="微軟正黑體" panose="020B0604030504040204" pitchFamily="34" charset="-120"/>
              <a:ea typeface="微軟正黑體" panose="020B0604030504040204" pitchFamily="34" charset="-120"/>
              <a:cs typeface="Times New Roman" pitchFamily="18" charset="0"/>
            </a:endParaRPr>
          </a:p>
        </p:txBody>
      </p:sp>
      <p:sp>
        <p:nvSpPr>
          <p:cNvPr id="3" name="內容版面配置區 2"/>
          <p:cNvSpPr>
            <a:spLocks noGrp="1"/>
          </p:cNvSpPr>
          <p:nvPr>
            <p:ph idx="1"/>
          </p:nvPr>
        </p:nvSpPr>
        <p:spPr>
          <a:xfrm>
            <a:off x="305780" y="1484362"/>
            <a:ext cx="8568952" cy="4752950"/>
          </a:xfrm>
        </p:spPr>
        <p:txBody>
          <a:bodyPr/>
          <a:lstStyle/>
          <a:p>
            <a:pPr eaLnBrk="1" hangingPunct="1">
              <a:lnSpc>
                <a:spcPct val="150000"/>
              </a:lnSpc>
              <a:buFont typeface="+mj-ea"/>
              <a:buAutoNum type="ea1ChtPeriod"/>
            </a:pPr>
            <a:r>
              <a:rPr lang="zh-TW" altLang="zh-TW" sz="1800" dirty="0">
                <a:latin typeface="微軟正黑體" panose="020B0604030504040204" pitchFamily="34" charset="-120"/>
                <a:ea typeface="微軟正黑體" panose="020B0604030504040204" pitchFamily="34" charset="-120"/>
              </a:rPr>
              <a:t>依據中國文化大學</a:t>
            </a:r>
            <a:r>
              <a:rPr lang="en-US" altLang="zh-TW" sz="1800"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以下簡稱本校</a:t>
            </a:r>
            <a:r>
              <a:rPr lang="en-US" altLang="zh-TW" sz="1800" dirty="0">
                <a:latin typeface="微軟正黑體" panose="020B0604030504040204" pitchFamily="34" charset="-120"/>
                <a:ea typeface="微軟正黑體" panose="020B0604030504040204" pitchFamily="34" charset="-120"/>
              </a:rPr>
              <a:t>)</a:t>
            </a:r>
            <a:r>
              <a:rPr lang="zh-TW" altLang="zh-TW" sz="1800" dirty="0" smtClean="0">
                <a:latin typeface="微軟正黑體" panose="020B0604030504040204" pitchFamily="34" charset="-120"/>
                <a:ea typeface="微軟正黑體" panose="020B0604030504040204" pitchFamily="34" charset="-120"/>
              </a:rPr>
              <a:t>學生</a:t>
            </a:r>
            <a:r>
              <a:rPr lang="zh-TW" altLang="en-US" sz="1800" dirty="0" smtClean="0">
                <a:latin typeface="微軟正黑體" panose="020B0604030504040204" pitchFamily="34" charset="-120"/>
                <a:ea typeface="微軟正黑體" panose="020B0604030504040204" pitchFamily="34" charset="-120"/>
              </a:rPr>
              <a:t>自治組織與</a:t>
            </a:r>
            <a:r>
              <a:rPr lang="zh-TW" altLang="zh-TW" sz="1800" dirty="0" smtClean="0">
                <a:latin typeface="微軟正黑體" panose="020B0604030504040204" pitchFamily="34" charset="-120"/>
                <a:ea typeface="微軟正黑體" panose="020B0604030504040204" pitchFamily="34" charset="-120"/>
              </a:rPr>
              <a:t>社團</a:t>
            </a:r>
            <a:r>
              <a:rPr lang="zh-TW" altLang="zh-TW" sz="1800" dirty="0">
                <a:latin typeface="微軟正黑體" panose="020B0604030504040204" pitchFamily="34" charset="-120"/>
                <a:ea typeface="微軟正黑體" panose="020B0604030504040204" pitchFamily="34" charset="-120"/>
              </a:rPr>
              <a:t>輔導辦法第四十條</a:t>
            </a:r>
            <a:r>
              <a:rPr lang="zh-TW" altLang="zh-TW" sz="1800" dirty="0" smtClean="0">
                <a:latin typeface="微軟正黑體" panose="020B0604030504040204" pitchFamily="34" charset="-120"/>
                <a:ea typeface="微軟正黑體" panose="020B0604030504040204" pitchFamily="34" charset="-120"/>
              </a:rPr>
              <a:t>規定</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eaLnBrk="1" hangingPunct="1">
              <a:lnSpc>
                <a:spcPct val="150000"/>
              </a:lnSpc>
              <a:buFont typeface="+mj-ea"/>
              <a:buAutoNum type="ea1ChtPeriod"/>
            </a:pPr>
            <a:r>
              <a:rPr lang="zh-TW" altLang="zh-TW" sz="1800" dirty="0">
                <a:latin typeface="微軟正黑體" panose="020B0604030504040204" pitchFamily="34" charset="-120"/>
                <a:ea typeface="微軟正黑體" panose="020B0604030504040204" pitchFamily="34" charset="-120"/>
              </a:rPr>
              <a:t>凡本校核准成立之</a:t>
            </a:r>
            <a:r>
              <a:rPr lang="zh-TW" altLang="zh-TW" sz="1800" dirty="0" smtClean="0">
                <a:latin typeface="微軟正黑體" panose="020B0604030504040204" pitchFamily="34" charset="-120"/>
                <a:ea typeface="微軟正黑體" panose="020B0604030504040204" pitchFamily="34" charset="-120"/>
              </a:rPr>
              <a:t>學生</a:t>
            </a:r>
            <a:r>
              <a:rPr lang="zh-TW" altLang="en-US" sz="1800" dirty="0" smtClean="0">
                <a:latin typeface="微軟正黑體" panose="020B0604030504040204" pitchFamily="34" charset="-120"/>
                <a:ea typeface="微軟正黑體" panose="020B0604030504040204" pitchFamily="34" charset="-120"/>
              </a:rPr>
              <a:t>自治組織與</a:t>
            </a:r>
            <a:r>
              <a:rPr lang="zh-TW" altLang="zh-TW" sz="1800" dirty="0" smtClean="0">
                <a:latin typeface="微軟正黑體" panose="020B0604030504040204" pitchFamily="34" charset="-120"/>
                <a:ea typeface="微軟正黑體" panose="020B0604030504040204" pitchFamily="34" charset="-120"/>
              </a:rPr>
              <a:t>社團</a:t>
            </a:r>
            <a:r>
              <a:rPr lang="zh-TW" altLang="zh-TW" sz="1800" dirty="0">
                <a:latin typeface="微軟正黑體" panose="020B0604030504040204" pitchFamily="34" charset="-120"/>
                <a:ea typeface="微軟正黑體" panose="020B0604030504040204" pitchFamily="34" charset="-120"/>
              </a:rPr>
              <a:t>皆為受評鑑之對象。</a:t>
            </a:r>
            <a:endParaRPr lang="en-US" altLang="zh-TW" sz="1800" dirty="0">
              <a:latin typeface="微軟正黑體" panose="020B0604030504040204" pitchFamily="34" charset="-120"/>
              <a:ea typeface="微軟正黑體" panose="020B0604030504040204" pitchFamily="34" charset="-120"/>
            </a:endParaRPr>
          </a:p>
          <a:p>
            <a:pPr eaLnBrk="1" hangingPunct="1">
              <a:lnSpc>
                <a:spcPct val="150000"/>
              </a:lnSpc>
              <a:buFont typeface="+mj-ea"/>
              <a:buAutoNum type="ea1ChtPeriod"/>
            </a:pPr>
            <a:r>
              <a:rPr lang="zh-TW" altLang="zh-TW" sz="1800" dirty="0">
                <a:latin typeface="微軟正黑體" panose="020B0604030504040204" pitchFamily="34" charset="-120"/>
                <a:ea typeface="微軟正黑體" panose="020B0604030504040204" pitchFamily="34" charset="-120"/>
              </a:rPr>
              <a:t>本校</a:t>
            </a:r>
            <a:r>
              <a:rPr lang="zh-TW" altLang="zh-TW" sz="1800" dirty="0" smtClean="0">
                <a:latin typeface="微軟正黑體" panose="020B0604030504040204" pitchFamily="34" charset="-120"/>
                <a:ea typeface="微軟正黑體" panose="020B0604030504040204" pitchFamily="34" charset="-120"/>
              </a:rPr>
              <a:t>學生</a:t>
            </a:r>
            <a:r>
              <a:rPr lang="zh-TW" altLang="en-US" sz="1800" dirty="0" smtClean="0">
                <a:latin typeface="微軟正黑體" panose="020B0604030504040204" pitchFamily="34" charset="-120"/>
                <a:ea typeface="微軟正黑體" panose="020B0604030504040204" pitchFamily="34" charset="-120"/>
              </a:rPr>
              <a:t>自治組織與</a:t>
            </a:r>
            <a:r>
              <a:rPr lang="zh-TW" altLang="zh-TW" sz="1800" dirty="0" smtClean="0">
                <a:latin typeface="微軟正黑體" panose="020B0604030504040204" pitchFamily="34" charset="-120"/>
                <a:ea typeface="微軟正黑體" panose="020B0604030504040204" pitchFamily="34" charset="-120"/>
              </a:rPr>
              <a:t>社團</a:t>
            </a:r>
            <a:r>
              <a:rPr lang="zh-TW" altLang="zh-TW" sz="1800" dirty="0">
                <a:latin typeface="微軟正黑體" panose="020B0604030504040204" pitchFamily="34" charset="-120"/>
                <a:ea typeface="微軟正黑體" panose="020B0604030504040204" pitchFamily="34" charset="-120"/>
              </a:rPr>
              <a:t>評鑑</a:t>
            </a:r>
            <a:r>
              <a:rPr lang="zh-TW" altLang="zh-TW" sz="1800" dirty="0" smtClean="0">
                <a:latin typeface="微軟正黑體" panose="020B0604030504040204" pitchFamily="34" charset="-120"/>
                <a:ea typeface="微軟正黑體" panose="020B0604030504040204" pitchFamily="34" charset="-120"/>
              </a:rPr>
              <a:t>依性質分為</a:t>
            </a:r>
            <a:r>
              <a:rPr lang="zh-TW" altLang="en-US" sz="1800" u="sng" dirty="0" smtClean="0">
                <a:solidFill>
                  <a:srgbClr val="7030A0"/>
                </a:solidFill>
                <a:latin typeface="微軟正黑體" panose="020B0604030504040204" pitchFamily="34" charset="-120"/>
                <a:ea typeface="微軟正黑體" panose="020B0604030504040204" pitchFamily="34" charset="-120"/>
              </a:rPr>
              <a:t>自治組織</a:t>
            </a:r>
            <a:r>
              <a:rPr lang="zh-TW" altLang="zh-TW" sz="1800" u="sng" dirty="0" smtClean="0">
                <a:solidFill>
                  <a:srgbClr val="7030A0"/>
                </a:solidFill>
                <a:latin typeface="微軟正黑體" panose="020B0604030504040204" pitchFamily="34" charset="-120"/>
                <a:ea typeface="微軟正黑體" panose="020B0604030504040204" pitchFamily="34" charset="-120"/>
              </a:rPr>
              <a:t>、</a:t>
            </a:r>
            <a:r>
              <a:rPr lang="zh-TW" altLang="zh-TW" sz="1800" u="sng" dirty="0">
                <a:solidFill>
                  <a:srgbClr val="7030A0"/>
                </a:solidFill>
                <a:latin typeface="微軟正黑體" panose="020B0604030504040204" pitchFamily="34" charset="-120"/>
                <a:ea typeface="微軟正黑體" panose="020B0604030504040204" pitchFamily="34" charset="-120"/>
              </a:rPr>
              <a:t>系學會、康樂類、服務類、生命關懷類、學藝類及體能類</a:t>
            </a:r>
            <a:r>
              <a:rPr lang="zh-TW" altLang="zh-TW" sz="1800" dirty="0">
                <a:latin typeface="微軟正黑體" panose="020B0604030504040204" pitchFamily="34" charset="-120"/>
                <a:ea typeface="微軟正黑體" panose="020B0604030504040204" pitchFamily="34" charset="-120"/>
              </a:rPr>
              <a:t>，共七類，並依評鑑結果予以獎懲</a:t>
            </a:r>
            <a:r>
              <a:rPr lang="zh-TW" altLang="en-US" sz="1800" dirty="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eaLnBrk="1" hangingPunct="1">
              <a:lnSpc>
                <a:spcPct val="150000"/>
              </a:lnSpc>
              <a:buFont typeface="+mj-ea"/>
              <a:buAutoNum type="ea1ChtPeriod"/>
            </a:pPr>
            <a:r>
              <a:rPr lang="zh-TW" altLang="zh-TW" sz="1800" dirty="0">
                <a:latin typeface="微軟正黑體" panose="020B0604030504040204" pitchFamily="34" charset="-120"/>
                <a:ea typeface="微軟正黑體" panose="020B0604030504040204" pitchFamily="34" charset="-120"/>
              </a:rPr>
              <a:t>學生</a:t>
            </a:r>
            <a:r>
              <a:rPr lang="zh-TW" altLang="en-US" sz="1800" dirty="0">
                <a:latin typeface="微軟正黑體" panose="020B0604030504040204" pitchFamily="34" charset="-120"/>
                <a:ea typeface="微軟正黑體" panose="020B0604030504040204" pitchFamily="34" charset="-120"/>
              </a:rPr>
              <a:t>自治組織與</a:t>
            </a:r>
            <a:r>
              <a:rPr lang="zh-TW" altLang="zh-TW" sz="1800" dirty="0">
                <a:latin typeface="微軟正黑體" panose="020B0604030504040204" pitchFamily="34" charset="-120"/>
                <a:ea typeface="微軟正黑體" panose="020B0604030504040204" pitchFamily="34" charset="-120"/>
              </a:rPr>
              <a:t>社團評鑑分為</a:t>
            </a:r>
            <a:r>
              <a:rPr lang="zh-TW" altLang="zh-TW" sz="1800" b="1" dirty="0">
                <a:solidFill>
                  <a:srgbClr val="7030A0"/>
                </a:solidFill>
                <a:latin typeface="微軟正黑體" panose="020B0604030504040204" pitchFamily="34" charset="-120"/>
                <a:ea typeface="微軟正黑體" panose="020B0604030504040204" pitchFamily="34" charset="-120"/>
              </a:rPr>
              <a:t>平時評鑑、檔案評鑑</a:t>
            </a:r>
            <a:r>
              <a:rPr lang="zh-TW" altLang="zh-TW" sz="1800" dirty="0">
                <a:solidFill>
                  <a:srgbClr val="7030A0"/>
                </a:solidFill>
                <a:latin typeface="微軟正黑體" panose="020B0604030504040204" pitchFamily="34" charset="-120"/>
                <a:ea typeface="微軟正黑體" panose="020B0604030504040204" pitchFamily="34" charset="-120"/>
              </a:rPr>
              <a:t>及</a:t>
            </a:r>
            <a:r>
              <a:rPr lang="zh-TW" altLang="zh-TW" sz="1800" b="1" dirty="0">
                <a:solidFill>
                  <a:srgbClr val="7030A0"/>
                </a:solidFill>
                <a:latin typeface="微軟正黑體" panose="020B0604030504040204" pitchFamily="34" charset="-120"/>
                <a:ea typeface="微軟正黑體" panose="020B0604030504040204" pitchFamily="34" charset="-120"/>
              </a:rPr>
              <a:t>總體評鑑</a:t>
            </a:r>
            <a:r>
              <a:rPr lang="zh-TW" altLang="en-US" sz="1800" dirty="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eaLnBrk="1" hangingPunct="1">
              <a:lnSpc>
                <a:spcPct val="150000"/>
              </a:lnSpc>
              <a:buFont typeface="+mj-ea"/>
              <a:buAutoNum type="ea1ChtPeriod"/>
            </a:pPr>
            <a:r>
              <a:rPr lang="zh-TW" altLang="zh-TW" sz="1800" dirty="0" smtClean="0">
                <a:latin typeface="微軟正黑體" panose="020B0604030504040204" pitchFamily="34" charset="-120"/>
                <a:ea typeface="微軟正黑體" panose="020B0604030504040204" pitchFamily="34" charset="-120"/>
              </a:rPr>
              <a:t>學校</a:t>
            </a:r>
            <a:r>
              <a:rPr lang="zh-TW" altLang="zh-TW" sz="1800" dirty="0">
                <a:latin typeface="微軟正黑體" panose="020B0604030504040204" pitchFamily="34" charset="-120"/>
                <a:ea typeface="微軟正黑體" panose="020B0604030504040204" pitchFamily="34" charset="-120"/>
              </a:rPr>
              <a:t>得推派績優獲獎之學生自治組織與社團，參加全國大專校院學生社團及全校性學生自治組織評鑑暨觀摩活動</a:t>
            </a:r>
            <a:r>
              <a:rPr lang="zh-TW" altLang="zh-TW"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eaLnBrk="1" hangingPunct="1">
              <a:lnSpc>
                <a:spcPct val="150000"/>
              </a:lnSpc>
            </a:pPr>
            <a:r>
              <a:rPr lang="zh-TW" altLang="zh-TW" sz="1800" dirty="0">
                <a:latin typeface="微軟正黑體" panose="020B0604030504040204" pitchFamily="34" charset="-120"/>
                <a:ea typeface="微軟正黑體" panose="020B0604030504040204" pitchFamily="34" charset="-120"/>
              </a:rPr>
              <a:t>受推派學生自治組織與社團參加全國大專校院學生社團及全校性學生自治組織評鑑暨觀摩活動者，</a:t>
            </a:r>
            <a:r>
              <a:rPr lang="zh-TW" altLang="zh-TW" sz="1800" u="sng" dirty="0">
                <a:latin typeface="微軟正黑體" panose="020B0604030504040204" pitchFamily="34" charset="-120"/>
                <a:ea typeface="微軟正黑體" panose="020B0604030504040204" pitchFamily="34" charset="-120"/>
              </a:rPr>
              <a:t>於同年得申請校內免評鑑</a:t>
            </a:r>
            <a:r>
              <a:rPr lang="zh-TW" altLang="zh-TW" sz="1800" dirty="0">
                <a:latin typeface="微軟正黑體" panose="020B0604030504040204" pitchFamily="34" charset="-120"/>
                <a:ea typeface="微軟正黑體" panose="020B0604030504040204" pitchFamily="34" charset="-120"/>
              </a:rPr>
              <a:t>。</a:t>
            </a:r>
            <a:endParaRPr lang="zh-TW" altLang="en-US" sz="1800" dirty="0">
              <a:latin typeface="微軟正黑體" panose="020B0604030504040204" pitchFamily="34" charset="-120"/>
              <a:ea typeface="微軟正黑體" panose="020B0604030504040204" pitchFamily="34" charset="-120"/>
            </a:endParaRPr>
          </a:p>
        </p:txBody>
      </p:sp>
      <p:sp>
        <p:nvSpPr>
          <p:cNvPr id="8196" name="投影片編號版面配置區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Gulim" panose="020B0600000101010101" pitchFamily="34" charset="-127"/>
                <a:ea typeface="Gulim" panose="020B0600000101010101" pitchFamily="34" charset="-127"/>
              </a:defRPr>
            </a:lvl1pPr>
            <a:lvl2pPr marL="742950" indent="-285750">
              <a:defRPr kumimoji="1" sz="2400">
                <a:solidFill>
                  <a:schemeClr val="tx1"/>
                </a:solidFill>
                <a:latin typeface="Gulim" panose="020B0600000101010101" pitchFamily="34" charset="-127"/>
                <a:ea typeface="Gulim" panose="020B0600000101010101" pitchFamily="34" charset="-127"/>
              </a:defRPr>
            </a:lvl2pPr>
            <a:lvl3pPr marL="1143000" indent="-228600">
              <a:defRPr kumimoji="1" sz="2400">
                <a:solidFill>
                  <a:schemeClr val="tx1"/>
                </a:solidFill>
                <a:latin typeface="Gulim" panose="020B0600000101010101" pitchFamily="34" charset="-127"/>
                <a:ea typeface="Gulim" panose="020B0600000101010101" pitchFamily="34" charset="-127"/>
              </a:defRPr>
            </a:lvl3pPr>
            <a:lvl4pPr marL="1600200" indent="-228600">
              <a:defRPr kumimoji="1" sz="2400">
                <a:solidFill>
                  <a:schemeClr val="tx1"/>
                </a:solidFill>
                <a:latin typeface="Gulim" panose="020B0600000101010101" pitchFamily="34" charset="-127"/>
                <a:ea typeface="Gulim" panose="020B0600000101010101" pitchFamily="34" charset="-127"/>
              </a:defRPr>
            </a:lvl4pPr>
            <a:lvl5pPr marL="2057400" indent="-228600">
              <a:defRPr kumimoji="1" sz="2400">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Gulim" panose="020B0600000101010101" pitchFamily="34" charset="-127"/>
                <a:ea typeface="Gulim" panose="020B0600000101010101" pitchFamily="34" charset="-127"/>
              </a:defRPr>
            </a:lvl9pPr>
          </a:lstStyle>
          <a:p>
            <a:fld id="{1453C1B7-3980-45E0-85E0-943F13B2003B}" type="slidenum">
              <a:rPr kumimoji="0" lang="en-US" altLang="ko-KR" sz="1000">
                <a:solidFill>
                  <a:schemeClr val="bg1"/>
                </a:solidFill>
                <a:latin typeface="Times New Roman" panose="02020603050405020304" pitchFamily="18" charset="0"/>
                <a:ea typeface="華康儷金黑" pitchFamily="49" charset="-120"/>
              </a:rPr>
              <a:pPr/>
              <a:t>2</a:t>
            </a:fld>
            <a:endParaRPr kumimoji="0" lang="en-US" altLang="ko-KR" sz="1000">
              <a:solidFill>
                <a:schemeClr val="bg1"/>
              </a:solidFill>
              <a:latin typeface="Times New Roman" panose="02020603050405020304" pitchFamily="18" charset="0"/>
              <a:ea typeface="華康儷金黑" pitchFamily="49" charset="-12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20</a:t>
            </a:fld>
            <a:endParaRPr lang="en-US" altLang="ko-KR"/>
          </a:p>
        </p:txBody>
      </p:sp>
      <p:sp>
        <p:nvSpPr>
          <p:cNvPr id="5" name="矩形 4"/>
          <p:cNvSpPr/>
          <p:nvPr/>
        </p:nvSpPr>
        <p:spPr>
          <a:xfrm>
            <a:off x="665820" y="1628800"/>
            <a:ext cx="7848872" cy="4031873"/>
          </a:xfrm>
          <a:prstGeom prst="rect">
            <a:avLst/>
          </a:prstGeom>
        </p:spPr>
        <p:txBody>
          <a:bodyPr wrap="square">
            <a:spAutoFit/>
          </a:bodyPr>
          <a:lstStyle/>
          <a:p>
            <a:pPr indent="359410">
              <a:spcAft>
                <a:spcPts val="0"/>
              </a:spcAft>
            </a:pPr>
            <a:endParaRPr lang="zh-TW" altLang="zh-TW" sz="1600" kern="100" dirty="0">
              <a:latin typeface="華康布丁體W7(P)" panose="040B0700000000000000" pitchFamily="82" charset="-120"/>
              <a:ea typeface="華康布丁體W7(P)" panose="040B0700000000000000" pitchFamily="82" charset="-120"/>
            </a:endParaRPr>
          </a:p>
          <a:p>
            <a:pPr marL="342900" indent="-342900">
              <a:buFont typeface="Arial" panose="020B0604020202020204" pitchFamily="34" charset="0"/>
              <a:buChar char="•"/>
            </a:pPr>
            <a:r>
              <a:rPr lang="zh-TW" altLang="zh-TW" b="1" kern="100" dirty="0">
                <a:latin typeface="微軟正黑體" panose="020B0604030504040204" pitchFamily="34" charset="-120"/>
                <a:ea typeface="微軟正黑體" panose="020B0604030504040204" pitchFamily="34" charset="-120"/>
              </a:rPr>
              <a:t>因應疫情影響，</a:t>
            </a:r>
            <a:r>
              <a:rPr lang="zh-TW" altLang="zh-TW" b="1" kern="100" dirty="0">
                <a:solidFill>
                  <a:srgbClr val="C00000"/>
                </a:solidFill>
                <a:latin typeface="微軟正黑體" panose="020B0604030504040204" pitchFamily="34" charset="-120"/>
                <a:ea typeface="微軟正黑體" panose="020B0604030504040204" pitchFamily="34" charset="-120"/>
              </a:rPr>
              <a:t>師長簽章</a:t>
            </a:r>
            <a:r>
              <a:rPr lang="zh-TW" altLang="zh-TW" b="1" kern="100" dirty="0">
                <a:latin typeface="微軟正黑體" panose="020B0604030504040204" pitchFamily="34" charset="-120"/>
                <a:ea typeface="微軟正黑體" panose="020B0604030504040204" pitchFamily="34" charset="-120"/>
              </a:rPr>
              <a:t>部分將</a:t>
            </a:r>
            <a:r>
              <a:rPr lang="zh-TW" altLang="zh-TW" b="1" u="sng" kern="100" dirty="0">
                <a:solidFill>
                  <a:srgbClr val="FF0000"/>
                </a:solidFill>
                <a:latin typeface="微軟正黑體" panose="020B0604030504040204" pitchFamily="34" charset="-120"/>
                <a:ea typeface="微軟正黑體" panose="020B0604030504040204" pitchFamily="34" charset="-120"/>
              </a:rPr>
              <a:t>從寬</a:t>
            </a:r>
            <a:r>
              <a:rPr lang="zh-TW" altLang="zh-TW" b="1" u="sng" kern="100" dirty="0" smtClean="0">
                <a:solidFill>
                  <a:srgbClr val="FF0000"/>
                </a:solidFill>
                <a:latin typeface="微軟正黑體" panose="020B0604030504040204" pitchFamily="34" charset="-120"/>
                <a:ea typeface="微軟正黑體" panose="020B0604030504040204" pitchFamily="34" charset="-120"/>
              </a:rPr>
              <a:t>認定</a:t>
            </a:r>
            <a:r>
              <a:rPr lang="zh-TW" altLang="en-US" b="1" kern="100" dirty="0" smtClean="0">
                <a:solidFill>
                  <a:srgbClr val="FF0000"/>
                </a:solidFill>
                <a:latin typeface="微軟正黑體" panose="020B0604030504040204" pitchFamily="34" charset="-120"/>
                <a:ea typeface="微軟正黑體" panose="020B0604030504040204" pitchFamily="34" charset="-120"/>
              </a:rPr>
              <a:t>。</a:t>
            </a:r>
            <a:endParaRPr lang="en-US" altLang="zh-TW" b="1" kern="100"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Arial" panose="020B0604020202020204" pitchFamily="34" charset="0"/>
              <a:buChar char="•"/>
            </a:pPr>
            <a:endParaRPr lang="en-US" altLang="zh-TW"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marL="342900" indent="-342900">
              <a:buFont typeface="Arial" panose="020B0604020202020204" pitchFamily="34" charset="0"/>
              <a:buChar char="•"/>
            </a:pPr>
            <a:r>
              <a:rPr lang="zh-TW" altLang="zh-TW" dirty="0" smtClean="0"/>
              <a:t>請</a:t>
            </a:r>
            <a:r>
              <a:rPr lang="zh-TW" altLang="zh-TW" dirty="0"/>
              <a:t>各位務必進行檔本資料之</a:t>
            </a:r>
            <a:r>
              <a:rPr lang="zh-TW" altLang="zh-TW" b="1" dirty="0">
                <a:solidFill>
                  <a:srgbClr val="C00000"/>
                </a:solidFill>
              </a:rPr>
              <a:t>備份</a:t>
            </a:r>
            <a:r>
              <a:rPr lang="zh-TW" altLang="zh-TW" dirty="0"/>
              <a:t>，</a:t>
            </a:r>
            <a:r>
              <a:rPr lang="zh-TW" altLang="zh-TW" b="1" dirty="0">
                <a:solidFill>
                  <a:srgbClr val="000099"/>
                </a:solidFill>
              </a:rPr>
              <a:t>本次檔案評鑑結束後將刪除所有雲端資料並不作任何備份</a:t>
            </a:r>
            <a:r>
              <a:rPr lang="zh-TW" altLang="zh-TW" dirty="0" smtClean="0"/>
              <a:t>。</a:t>
            </a:r>
            <a:endParaRPr lang="en-US" altLang="zh-TW" dirty="0" smtClean="0"/>
          </a:p>
          <a:p>
            <a:pPr marL="342900" indent="-342900">
              <a:buFont typeface="Arial" panose="020B0604020202020204" pitchFamily="34" charset="0"/>
              <a:buChar char="•"/>
            </a:pPr>
            <a:endParaRPr lang="en-US" altLang="zh-TW" dirty="0" smtClean="0"/>
          </a:p>
          <a:p>
            <a:pPr marL="342900" indent="-342900">
              <a:buFont typeface="Arial" panose="020B0604020202020204" pitchFamily="34" charset="0"/>
              <a:buChar char="•"/>
            </a:pPr>
            <a:r>
              <a:rPr lang="zh-TW" altLang="zh-TW" dirty="0">
                <a:latin typeface="微軟正黑體" panose="020B0604030504040204" pitchFamily="34" charset="-120"/>
                <a:ea typeface="微軟正黑體" panose="020B0604030504040204" pitchFamily="34" charset="-120"/>
                <a:cs typeface="Times New Roman" panose="02020603050405020304" pitchFamily="18" charset="0"/>
              </a:rPr>
              <a:t>請學生自治組織與社團盡量</a:t>
            </a:r>
            <a:r>
              <a:rPr lang="zh-TW" altLang="zh-TW"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以可完成之電子化檔本形式呈現，請</a:t>
            </a:r>
            <a:r>
              <a:rPr lang="zh-TW" altLang="en-US"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務必</a:t>
            </a:r>
            <a:r>
              <a:rPr lang="zh-TW" altLang="zh-TW"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以</a:t>
            </a:r>
            <a:r>
              <a:rPr lang="en-US"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PDF</a:t>
            </a:r>
            <a:r>
              <a:rPr lang="zh-TW" altLang="zh-TW" b="1" dirty="0">
                <a:solidFill>
                  <a:srgbClr val="FF0000"/>
                </a:solidFill>
                <a:highlight>
                  <a:srgbClr val="FFFF00"/>
                </a:highlight>
                <a:latin typeface="微軟正黑體" panose="020B0604030504040204" pitchFamily="34" charset="-120"/>
                <a:ea typeface="微軟正黑體" panose="020B0604030504040204" pitchFamily="34" charset="-120"/>
                <a:cs typeface="Times New Roman" panose="02020603050405020304" pitchFamily="18" charset="0"/>
              </a:rPr>
              <a:t>檔格式</a:t>
            </a:r>
            <a:r>
              <a:rPr lang="zh-TW" altLang="zh-TW"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上傳</a:t>
            </a:r>
            <a:r>
              <a:rPr lang="zh-TW" altLang="zh-TW" b="1"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b="1"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342900" indent="-342900">
              <a:buFont typeface="Arial" panose="020B0604020202020204" pitchFamily="34" charset="0"/>
              <a:buChar char="•"/>
            </a:pPr>
            <a:endParaRPr lang="en-US" altLang="zh-TW" b="1"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342900" indent="-342900">
              <a:buFont typeface="Arial" panose="020B0604020202020204" pitchFamily="34" charset="0"/>
              <a:buChar char="•"/>
            </a:pPr>
            <a:r>
              <a:rPr lang="zh-TW" altLang="en-US" b="1" dirty="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請務必</a:t>
            </a:r>
            <a:r>
              <a:rPr lang="zh-TW" altLang="en-US" b="1" dirty="0" smtClean="0">
                <a:solidFill>
                  <a:srgbClr val="0070C0"/>
                </a:solidFill>
                <a:latin typeface="微軟正黑體" panose="020B0604030504040204" pitchFamily="34" charset="-120"/>
                <a:ea typeface="微軟正黑體" panose="020B0604030504040204" pitchFamily="34" charset="-120"/>
                <a:cs typeface="Times New Roman" panose="02020603050405020304" pitchFamily="18" charset="0"/>
              </a:rPr>
              <a:t>使用正版軟體編輯檔案，以免觸法。</a:t>
            </a:r>
            <a:endParaRPr lang="en-US" altLang="zh-TW" b="1" dirty="0">
              <a:solidFill>
                <a:srgbClr val="0070C0"/>
              </a:solidFill>
              <a:latin typeface="微軟正黑體" panose="020B0604030504040204" pitchFamily="34" charset="-120"/>
              <a:ea typeface="微軟正黑體" panose="020B0604030504040204" pitchFamily="34" charset="-120"/>
            </a:endParaRPr>
          </a:p>
          <a:p>
            <a:pPr marL="342900" indent="-342900">
              <a:buFont typeface="Arial" panose="020B0604020202020204" pitchFamily="34" charset="0"/>
              <a:buChar char="•"/>
            </a:pPr>
            <a:endParaRPr lang="zh-TW" altLang="en-US" dirty="0">
              <a:latin typeface="華康布丁體W7(P)" panose="040B0700000000000000" pitchFamily="82" charset="-120"/>
              <a:ea typeface="華康布丁體W7(P)" panose="040B0700000000000000" pitchFamily="82" charset="-120"/>
            </a:endParaRPr>
          </a:p>
        </p:txBody>
      </p:sp>
      <p:sp>
        <p:nvSpPr>
          <p:cNvPr id="6" name="標題 1"/>
          <p:cNvSpPr>
            <a:spLocks noGrp="1"/>
          </p:cNvSpPr>
          <p:nvPr>
            <p:ph type="title"/>
          </p:nvPr>
        </p:nvSpPr>
        <p:spPr bwMode="auto">
          <a:xfrm>
            <a:off x="158824" y="44624"/>
            <a:ext cx="8373616" cy="8754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zh-TW" sz="3000" dirty="0" smtClean="0">
                <a:solidFill>
                  <a:srgbClr val="FFC000"/>
                </a:solidFill>
                <a:latin typeface="華康布丁體W7(P)" panose="040B0700000000000000" pitchFamily="82" charset="-120"/>
                <a:ea typeface="華康布丁體W7(P)" panose="040B0700000000000000" pitchFamily="82" charset="-120"/>
              </a:rPr>
              <a:t>110</a:t>
            </a:r>
            <a:r>
              <a:rPr lang="zh-TW" altLang="zh-TW" sz="3000" dirty="0" smtClean="0">
                <a:solidFill>
                  <a:srgbClr val="FFC000"/>
                </a:solidFill>
                <a:latin typeface="華康布丁體W7(P)" panose="040B0700000000000000" pitchFamily="82" charset="-120"/>
                <a:ea typeface="華康布丁體W7(P)" panose="040B0700000000000000" pitchFamily="82" charset="-120"/>
              </a:rPr>
              <a:t>學年</a:t>
            </a:r>
            <a:r>
              <a:rPr lang="zh-TW" altLang="zh-TW" sz="3000" dirty="0">
                <a:solidFill>
                  <a:srgbClr val="FFC000"/>
                </a:solidFill>
                <a:latin typeface="華康布丁體W7(P)" panose="040B0700000000000000" pitchFamily="82" charset="-120"/>
                <a:ea typeface="華康布丁體W7(P)" panose="040B0700000000000000" pitchFamily="82" charset="-120"/>
              </a:rPr>
              <a:t>度學生</a:t>
            </a:r>
            <a:r>
              <a:rPr lang="zh-TW" altLang="en-US" sz="3000" dirty="0">
                <a:solidFill>
                  <a:srgbClr val="FFC000"/>
                </a:solidFill>
                <a:latin typeface="華康布丁體W7(P)" panose="040B0700000000000000" pitchFamily="82" charset="-120"/>
                <a:ea typeface="華康布丁體W7(P)" panose="040B0700000000000000" pitchFamily="82" charset="-120"/>
              </a:rPr>
              <a:t>自治組織與</a:t>
            </a:r>
            <a:r>
              <a:rPr lang="zh-TW" altLang="zh-TW" sz="3000" dirty="0">
                <a:solidFill>
                  <a:srgbClr val="FFC000"/>
                </a:solidFill>
                <a:latin typeface="華康布丁體W7(P)" panose="040B0700000000000000" pitchFamily="82" charset="-120"/>
                <a:ea typeface="華康布丁體W7(P)" panose="040B0700000000000000" pitchFamily="82" charset="-120"/>
              </a:rPr>
              <a:t>社團檔案</a:t>
            </a:r>
            <a:r>
              <a:rPr lang="zh-TW" altLang="zh-TW" sz="3000" dirty="0" smtClean="0">
                <a:solidFill>
                  <a:srgbClr val="FFC000"/>
                </a:solidFill>
                <a:latin typeface="華康布丁體W7(P)" panose="040B0700000000000000" pitchFamily="82" charset="-120"/>
                <a:ea typeface="華康布丁體W7(P)" panose="040B0700000000000000" pitchFamily="82" charset="-120"/>
              </a:rPr>
              <a:t>評鑑</a:t>
            </a:r>
            <a:r>
              <a:rPr lang="en-US" altLang="zh-TW" sz="3000" dirty="0" smtClean="0">
                <a:solidFill>
                  <a:srgbClr val="FFC000"/>
                </a:solidFill>
                <a:latin typeface="華康布丁體W7(P)" panose="040B0700000000000000" pitchFamily="82" charset="-120"/>
                <a:ea typeface="華康布丁體W7(P)" panose="040B0700000000000000" pitchFamily="82" charset="-120"/>
              </a:rPr>
              <a:t/>
            </a:r>
            <a:br>
              <a:rPr lang="en-US" altLang="zh-TW" sz="3000" dirty="0" smtClean="0">
                <a:solidFill>
                  <a:srgbClr val="FFC000"/>
                </a:solidFill>
                <a:latin typeface="華康布丁體W7(P)" panose="040B0700000000000000" pitchFamily="82" charset="-120"/>
                <a:ea typeface="華康布丁體W7(P)" panose="040B0700000000000000" pitchFamily="82" charset="-120"/>
              </a:rPr>
            </a:br>
            <a:r>
              <a:rPr lang="zh-TW" altLang="zh-TW" sz="3000" dirty="0" smtClean="0">
                <a:solidFill>
                  <a:srgbClr val="FFC000"/>
                </a:solidFill>
                <a:latin typeface="華康布丁體W7(P)" panose="040B0700000000000000" pitchFamily="82" charset="-120"/>
                <a:ea typeface="華康布丁體W7(P)" panose="040B0700000000000000" pitchFamily="82" charset="-120"/>
              </a:rPr>
              <a:t>注意事項</a:t>
            </a:r>
            <a:endParaRPr lang="zh-TW" altLang="en-US" sz="3000" dirty="0">
              <a:solidFill>
                <a:srgbClr val="FFC000"/>
              </a:solidFill>
              <a:latin typeface="華康布丁體W7(P)" panose="040B0700000000000000" pitchFamily="82" charset="-120"/>
              <a:ea typeface="華康布丁體W7(P)" panose="040B0700000000000000" pitchFamily="82" charset="-120"/>
            </a:endParaRPr>
          </a:p>
        </p:txBody>
      </p:sp>
    </p:spTree>
    <p:extLst>
      <p:ext uri="{BB962C8B-B14F-4D97-AF65-F5344CB8AC3E}">
        <p14:creationId xmlns:p14="http://schemas.microsoft.com/office/powerpoint/2010/main" val="349453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animEffect transition="in" filter="circle(in)">
                                      <p:cBhvr>
                                        <p:cTn id="19" dur="2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251520" y="1140575"/>
            <a:ext cx="8640960" cy="1550987"/>
          </a:xfrm>
        </p:spPr>
        <p:txBody>
          <a:bodyPr/>
          <a:lstStyle/>
          <a:p>
            <a:endParaRPr lang="en-US" altLang="zh-TW" sz="2400" b="1" dirty="0" smtClean="0">
              <a:latin typeface="微軟正黑體" panose="020B0604030504040204" pitchFamily="34" charset="-120"/>
              <a:ea typeface="微軟正黑體" panose="020B0604030504040204" pitchFamily="34" charset="-120"/>
            </a:endParaRPr>
          </a:p>
          <a:p>
            <a:pPr lvl="0">
              <a:buFont typeface="+mj-lt"/>
              <a:buAutoNum type="arabicPeriod"/>
            </a:pPr>
            <a:endParaRPr lang="en-US" altLang="zh-TW" sz="1800" b="1" dirty="0" smtClean="0">
              <a:latin typeface="微軟正黑體" panose="020B0604030504040204" pitchFamily="34" charset="-120"/>
              <a:ea typeface="微軟正黑體" panose="020B0604030504040204" pitchFamily="34" charset="-120"/>
            </a:endParaRPr>
          </a:p>
          <a:p>
            <a:pPr lvl="0">
              <a:buFont typeface="+mj-lt"/>
              <a:buAutoNum type="arabicPeriod"/>
            </a:pPr>
            <a:r>
              <a:rPr lang="zh-TW" altLang="zh-TW" sz="1800" b="1" dirty="0" smtClean="0">
                <a:latin typeface="微軟正黑體" panose="020B0604030504040204" pitchFamily="34" charset="-120"/>
                <a:ea typeface="微軟正黑體" panose="020B0604030504040204" pitchFamily="34" charset="-120"/>
              </a:rPr>
              <a:t>於 </a:t>
            </a:r>
            <a:r>
              <a:rPr lang="en-US" altLang="zh-TW" sz="1800" b="1" dirty="0">
                <a:latin typeface="微軟正黑體" panose="020B0604030504040204" pitchFamily="34" charset="-120"/>
                <a:ea typeface="微軟正黑體" panose="020B0604030504040204" pitchFamily="34" charset="-120"/>
              </a:rPr>
              <a:t>WORD </a:t>
            </a:r>
            <a:r>
              <a:rPr lang="zh-TW" altLang="zh-TW" sz="1800" b="1" dirty="0">
                <a:latin typeface="微軟正黑體" panose="020B0604030504040204" pitchFamily="34" charset="-120"/>
                <a:ea typeface="微軟正黑體" panose="020B0604030504040204" pitchFamily="34" charset="-120"/>
              </a:rPr>
              <a:t>存檔成</a:t>
            </a:r>
            <a:r>
              <a:rPr lang="en-US" altLang="zh-TW" sz="1800" b="1" dirty="0">
                <a:latin typeface="微軟正黑體" panose="020B0604030504040204" pitchFamily="34" charset="-120"/>
                <a:ea typeface="微軟正黑體" panose="020B0604030504040204" pitchFamily="34" charset="-120"/>
              </a:rPr>
              <a:t>PDF </a:t>
            </a:r>
            <a:r>
              <a:rPr lang="zh-TW" altLang="zh-TW" sz="1800" b="1" dirty="0">
                <a:latin typeface="微軟正黑體" panose="020B0604030504040204" pitchFamily="34" charset="-120"/>
                <a:ea typeface="微軟正黑體" panose="020B0604030504040204" pitchFamily="34" charset="-120"/>
              </a:rPr>
              <a:t>檔時，選擇</a:t>
            </a:r>
            <a:r>
              <a:rPr lang="zh-TW" altLang="zh-TW" sz="1800" b="1" dirty="0">
                <a:solidFill>
                  <a:srgbClr val="FF9900"/>
                </a:solidFill>
                <a:latin typeface="微軟正黑體" panose="020B0604030504040204" pitchFamily="34" charset="-120"/>
                <a:ea typeface="微軟正黑體" panose="020B0604030504040204" pitchFamily="34" charset="-120"/>
              </a:rPr>
              <a:t>最小值</a:t>
            </a:r>
            <a:r>
              <a:rPr lang="en-US" altLang="zh-TW" sz="1800" b="1" dirty="0">
                <a:solidFill>
                  <a:srgbClr val="FF9900"/>
                </a:solidFill>
                <a:latin typeface="微軟正黑體" panose="020B0604030504040204" pitchFamily="34" charset="-120"/>
                <a:ea typeface="微軟正黑體" panose="020B0604030504040204" pitchFamily="34" charset="-120"/>
              </a:rPr>
              <a:t>(</a:t>
            </a:r>
            <a:r>
              <a:rPr lang="zh-TW" altLang="zh-TW" sz="1800" b="1" dirty="0">
                <a:solidFill>
                  <a:srgbClr val="FF9900"/>
                </a:solidFill>
                <a:latin typeface="微軟正黑體" panose="020B0604030504040204" pitchFamily="34" charset="-120"/>
                <a:ea typeface="微軟正黑體" panose="020B0604030504040204" pitchFamily="34" charset="-120"/>
              </a:rPr>
              <a:t>線上發布</a:t>
            </a:r>
            <a:r>
              <a:rPr lang="en-US" altLang="zh-TW" sz="1800" b="1" dirty="0">
                <a:solidFill>
                  <a:srgbClr val="FF99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及點選「工具」，解析度選擇</a:t>
            </a:r>
            <a:r>
              <a:rPr lang="en-US" altLang="zh-TW" sz="1800" b="1" u="sng" dirty="0">
                <a:uFill>
                  <a:solidFill>
                    <a:srgbClr val="FF0000"/>
                  </a:solidFill>
                </a:uFill>
                <a:latin typeface="微軟正黑體" panose="020B0604030504040204" pitchFamily="34" charset="-120"/>
                <a:ea typeface="微軟正黑體" panose="020B0604030504040204" pitchFamily="34" charset="-120"/>
              </a:rPr>
              <a:t>Web(150 </a:t>
            </a:r>
            <a:r>
              <a:rPr lang="en-US" altLang="zh-TW" sz="1800" b="1" u="sng" dirty="0" err="1">
                <a:uFill>
                  <a:solidFill>
                    <a:srgbClr val="FF0000"/>
                  </a:solidFill>
                </a:uFill>
                <a:latin typeface="微軟正黑體" panose="020B0604030504040204" pitchFamily="34" charset="-120"/>
                <a:ea typeface="微軟正黑體" panose="020B0604030504040204" pitchFamily="34" charset="-120"/>
              </a:rPr>
              <a:t>PPi</a:t>
            </a:r>
            <a:r>
              <a:rPr lang="en-US" altLang="zh-TW" sz="1800" b="1" u="sng" dirty="0">
                <a:uFill>
                  <a:solidFill>
                    <a:srgbClr val="FF0000"/>
                  </a:solidFill>
                </a:uFill>
                <a:latin typeface="微軟正黑體" panose="020B0604030504040204" pitchFamily="34" charset="-120"/>
                <a:ea typeface="微軟正黑體" panose="020B0604030504040204" pitchFamily="34" charset="-120"/>
              </a:rPr>
              <a:t>)</a:t>
            </a:r>
            <a:endParaRPr lang="zh-TW" altLang="zh-TW" sz="1800" u="sng" dirty="0">
              <a:uFill>
                <a:solidFill>
                  <a:srgbClr val="FF0000"/>
                </a:solidFill>
              </a:uFill>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21</a:t>
            </a:fld>
            <a:endParaRPr lang="en-US" altLang="ko-KR"/>
          </a:p>
        </p:txBody>
      </p:sp>
      <p:pic>
        <p:nvPicPr>
          <p:cNvPr id="5" name="image18.jpeg"/>
          <p:cNvPicPr/>
          <p:nvPr/>
        </p:nvPicPr>
        <p:blipFill>
          <a:blip r:embed="rId2" cstate="print"/>
          <a:stretch>
            <a:fillRect/>
          </a:stretch>
        </p:blipFill>
        <p:spPr>
          <a:xfrm>
            <a:off x="2220436" y="2564904"/>
            <a:ext cx="4739640" cy="3794125"/>
          </a:xfrm>
          <a:prstGeom prst="rect">
            <a:avLst/>
          </a:prstGeom>
          <a:ln w="3175">
            <a:solidFill>
              <a:schemeClr val="tx1"/>
            </a:solidFill>
          </a:ln>
        </p:spPr>
      </p:pic>
      <p:sp>
        <p:nvSpPr>
          <p:cNvPr id="6" name="矩形 5"/>
          <p:cNvSpPr/>
          <p:nvPr/>
        </p:nvSpPr>
        <p:spPr bwMode="auto">
          <a:xfrm>
            <a:off x="4433516" y="5877272"/>
            <a:ext cx="1296144" cy="144016"/>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0"/>
              </a:spcBef>
              <a:spcAft>
                <a:spcPct val="0"/>
              </a:spcAft>
              <a:buClrTx/>
              <a:buSzTx/>
              <a:buFontTx/>
              <a:buNone/>
              <a:tabLst/>
            </a:pPr>
            <a:endParaRPr kumimoji="1" lang="zh-TW" altLang="en-US" sz="1800" b="0" i="0" u="none" strike="noStrike" cap="none" normalizeH="0" baseline="0" smtClean="0">
              <a:ln>
                <a:noFill/>
              </a:ln>
              <a:solidFill>
                <a:schemeClr val="tx1"/>
              </a:solidFill>
              <a:effectLst/>
              <a:latin typeface="굴림" pitchFamily="34" charset="-127"/>
              <a:ea typeface="굴림" pitchFamily="34" charset="-127"/>
            </a:endParaRPr>
          </a:p>
        </p:txBody>
      </p:sp>
      <p:sp>
        <p:nvSpPr>
          <p:cNvPr id="7" name="矩形 6"/>
          <p:cNvSpPr/>
          <p:nvPr/>
        </p:nvSpPr>
        <p:spPr>
          <a:xfrm>
            <a:off x="251520" y="1286874"/>
            <a:ext cx="7344816" cy="461665"/>
          </a:xfrm>
          <a:prstGeom prst="rect">
            <a:avLst/>
          </a:prstGeom>
        </p:spPr>
        <p:txBody>
          <a:bodyPr wrap="square">
            <a:spAutoFit/>
          </a:bodyPr>
          <a:lstStyle/>
          <a:p>
            <a:r>
              <a:rPr lang="zh-TW" altLang="zh-TW" b="1" dirty="0">
                <a:latin typeface="微軟正黑體" panose="020B0604030504040204" pitchFamily="34" charset="-120"/>
                <a:ea typeface="微軟正黑體" panose="020B0604030504040204" pitchFamily="34" charset="-120"/>
              </a:rPr>
              <a:t>常見之壓縮</a:t>
            </a:r>
            <a:r>
              <a:rPr lang="en-US" altLang="zh-TW" b="1" dirty="0">
                <a:latin typeface="微軟正黑體" panose="020B0604030504040204" pitchFamily="34" charset="-120"/>
                <a:ea typeface="微軟正黑體" panose="020B0604030504040204" pitchFamily="34" charset="-120"/>
              </a:rPr>
              <a:t>PDF </a:t>
            </a:r>
            <a:r>
              <a:rPr lang="zh-TW" altLang="zh-TW" b="1" dirty="0">
                <a:latin typeface="微軟正黑體" panose="020B0604030504040204" pitchFamily="34" charset="-120"/>
                <a:ea typeface="微軟正黑體" panose="020B0604030504040204" pitchFamily="34" charset="-120"/>
              </a:rPr>
              <a:t>檔案大小方式，試舉例如下：</a:t>
            </a:r>
            <a:endParaRPr lang="en-US" altLang="zh-TW" b="1" dirty="0">
              <a:latin typeface="微軟正黑體" panose="020B0604030504040204" pitchFamily="34" charset="-120"/>
              <a:ea typeface="微軟正黑體" panose="020B0604030504040204" pitchFamily="34" charset="-120"/>
            </a:endParaRPr>
          </a:p>
        </p:txBody>
      </p:sp>
      <p:sp>
        <p:nvSpPr>
          <p:cNvPr id="8" name="標題 1"/>
          <p:cNvSpPr>
            <a:spLocks noGrp="1"/>
          </p:cNvSpPr>
          <p:nvPr>
            <p:ph type="title"/>
          </p:nvPr>
        </p:nvSpPr>
        <p:spPr bwMode="auto">
          <a:xfrm>
            <a:off x="158824" y="44624"/>
            <a:ext cx="8373616" cy="8754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zh-TW" sz="3000" dirty="0" smtClean="0">
                <a:solidFill>
                  <a:srgbClr val="FFC000"/>
                </a:solidFill>
                <a:latin typeface="華康布丁體W7(P)" panose="040B0700000000000000" pitchFamily="82" charset="-120"/>
                <a:ea typeface="華康布丁體W7(P)" panose="040B0700000000000000" pitchFamily="82" charset="-120"/>
              </a:rPr>
              <a:t>110</a:t>
            </a:r>
            <a:r>
              <a:rPr lang="zh-TW" altLang="zh-TW" sz="3000" dirty="0" smtClean="0">
                <a:solidFill>
                  <a:srgbClr val="FFC000"/>
                </a:solidFill>
                <a:latin typeface="華康布丁體W7(P)" panose="040B0700000000000000" pitchFamily="82" charset="-120"/>
                <a:ea typeface="華康布丁體W7(P)" panose="040B0700000000000000" pitchFamily="82" charset="-120"/>
              </a:rPr>
              <a:t>學年</a:t>
            </a:r>
            <a:r>
              <a:rPr lang="zh-TW" altLang="zh-TW" sz="3000" dirty="0">
                <a:solidFill>
                  <a:srgbClr val="FFC000"/>
                </a:solidFill>
                <a:latin typeface="華康布丁體W7(P)" panose="040B0700000000000000" pitchFamily="82" charset="-120"/>
                <a:ea typeface="華康布丁體W7(P)" panose="040B0700000000000000" pitchFamily="82" charset="-120"/>
              </a:rPr>
              <a:t>度學生</a:t>
            </a:r>
            <a:r>
              <a:rPr lang="zh-TW" altLang="en-US" sz="3000" dirty="0">
                <a:solidFill>
                  <a:srgbClr val="FFC000"/>
                </a:solidFill>
                <a:latin typeface="華康布丁體W7(P)" panose="040B0700000000000000" pitchFamily="82" charset="-120"/>
                <a:ea typeface="華康布丁體W7(P)" panose="040B0700000000000000" pitchFamily="82" charset="-120"/>
              </a:rPr>
              <a:t>自治組織與</a:t>
            </a:r>
            <a:r>
              <a:rPr lang="zh-TW" altLang="zh-TW" sz="3000" dirty="0">
                <a:solidFill>
                  <a:srgbClr val="FFC000"/>
                </a:solidFill>
                <a:latin typeface="華康布丁體W7(P)" panose="040B0700000000000000" pitchFamily="82" charset="-120"/>
                <a:ea typeface="華康布丁體W7(P)" panose="040B0700000000000000" pitchFamily="82" charset="-120"/>
              </a:rPr>
              <a:t>社團檔案</a:t>
            </a:r>
            <a:r>
              <a:rPr lang="zh-TW" altLang="zh-TW" sz="3000" dirty="0" smtClean="0">
                <a:solidFill>
                  <a:srgbClr val="FFC000"/>
                </a:solidFill>
                <a:latin typeface="華康布丁體W7(P)" panose="040B0700000000000000" pitchFamily="82" charset="-120"/>
                <a:ea typeface="華康布丁體W7(P)" panose="040B0700000000000000" pitchFamily="82" charset="-120"/>
              </a:rPr>
              <a:t>評鑑</a:t>
            </a:r>
            <a:r>
              <a:rPr lang="en-US" altLang="zh-TW" sz="3000" dirty="0" smtClean="0">
                <a:solidFill>
                  <a:srgbClr val="FFC000"/>
                </a:solidFill>
                <a:latin typeface="華康布丁體W7(P)" panose="040B0700000000000000" pitchFamily="82" charset="-120"/>
                <a:ea typeface="華康布丁體W7(P)" panose="040B0700000000000000" pitchFamily="82" charset="-120"/>
              </a:rPr>
              <a:t/>
            </a:r>
            <a:br>
              <a:rPr lang="en-US" altLang="zh-TW" sz="3000" dirty="0" smtClean="0">
                <a:solidFill>
                  <a:srgbClr val="FFC000"/>
                </a:solidFill>
                <a:latin typeface="華康布丁體W7(P)" panose="040B0700000000000000" pitchFamily="82" charset="-120"/>
                <a:ea typeface="華康布丁體W7(P)" panose="040B0700000000000000" pitchFamily="82" charset="-120"/>
              </a:rPr>
            </a:br>
            <a:r>
              <a:rPr lang="zh-TW" altLang="zh-TW" sz="3000" dirty="0" smtClean="0">
                <a:solidFill>
                  <a:srgbClr val="FFC000"/>
                </a:solidFill>
                <a:latin typeface="華康布丁體W7(P)" panose="040B0700000000000000" pitchFamily="82" charset="-120"/>
                <a:ea typeface="華康布丁體W7(P)" panose="040B0700000000000000" pitchFamily="82" charset="-120"/>
              </a:rPr>
              <a:t>注意事項</a:t>
            </a:r>
            <a:endParaRPr lang="zh-TW" altLang="en-US" sz="3000" dirty="0">
              <a:solidFill>
                <a:srgbClr val="FFC000"/>
              </a:solidFill>
              <a:latin typeface="華康布丁體W7(P)" panose="040B0700000000000000" pitchFamily="82" charset="-120"/>
              <a:ea typeface="華康布丁體W7(P)" panose="040B0700000000000000" pitchFamily="82" charset="-120"/>
            </a:endParaRPr>
          </a:p>
        </p:txBody>
      </p:sp>
    </p:spTree>
    <p:extLst>
      <p:ext uri="{BB962C8B-B14F-4D97-AF65-F5344CB8AC3E}">
        <p14:creationId xmlns:p14="http://schemas.microsoft.com/office/powerpoint/2010/main" val="8612177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75456" y="1796256"/>
            <a:ext cx="8229600" cy="4525963"/>
          </a:xfrm>
        </p:spPr>
        <p:txBody>
          <a:bodyPr/>
          <a:lstStyle/>
          <a:p>
            <a:pPr marL="0" lvl="0" indent="0">
              <a:buNone/>
            </a:pPr>
            <a:r>
              <a:rPr lang="en-US" altLang="zh-TW" sz="1800" b="1" dirty="0" smtClean="0">
                <a:latin typeface="微軟正黑體" panose="020B0604030504040204" pitchFamily="34" charset="-120"/>
                <a:ea typeface="微軟正黑體" panose="020B0604030504040204" pitchFamily="34" charset="-120"/>
              </a:rPr>
              <a:t>2.</a:t>
            </a:r>
            <a:r>
              <a:rPr lang="zh-TW" altLang="en-US" sz="1800" b="1" dirty="0" smtClean="0">
                <a:latin typeface="微軟正黑體" panose="020B0604030504040204" pitchFamily="34" charset="-120"/>
                <a:ea typeface="微軟正黑體" panose="020B0604030504040204" pitchFamily="34" charset="-120"/>
              </a:rPr>
              <a:t> </a:t>
            </a:r>
            <a:r>
              <a:rPr lang="zh-TW" altLang="zh-TW" sz="1800" b="1" dirty="0" smtClean="0">
                <a:latin typeface="微軟正黑體" panose="020B0604030504040204" pitchFamily="34" charset="-120"/>
                <a:ea typeface="微軟正黑體" panose="020B0604030504040204" pitchFamily="34" charset="-120"/>
              </a:rPr>
              <a:t>線</a:t>
            </a:r>
            <a:r>
              <a:rPr lang="zh-TW" altLang="zh-TW" sz="1800" b="1" dirty="0">
                <a:latin typeface="微軟正黑體" panose="020B0604030504040204" pitchFamily="34" charset="-120"/>
                <a:ea typeface="微軟正黑體" panose="020B0604030504040204" pitchFamily="34" charset="-120"/>
              </a:rPr>
              <a:t>上免費縮減檔案大小網址</a:t>
            </a:r>
            <a:r>
              <a:rPr lang="zh-TW" altLang="zh-TW" sz="1800" b="1" dirty="0" smtClean="0">
                <a:latin typeface="微軟正黑體" panose="020B0604030504040204" pitchFamily="34" charset="-120"/>
                <a:ea typeface="微軟正黑體" panose="020B0604030504040204" pitchFamily="34" charset="-120"/>
              </a:rPr>
              <a:t>：</a:t>
            </a:r>
            <a:endParaRPr lang="en-US" altLang="zh-TW" sz="1800" b="1" dirty="0" smtClean="0">
              <a:latin typeface="微軟正黑體" panose="020B0604030504040204" pitchFamily="34" charset="-120"/>
              <a:ea typeface="微軟正黑體" panose="020B0604030504040204" pitchFamily="34" charset="-120"/>
            </a:endParaRPr>
          </a:p>
          <a:p>
            <a:pPr marL="0" lvl="0" indent="0">
              <a:buNone/>
            </a:pPr>
            <a:r>
              <a:rPr lang="en-US" altLang="zh-TW" sz="1800" b="1" u="sng" dirty="0" smtClean="0">
                <a:latin typeface="微軟正黑體" panose="020B0604030504040204" pitchFamily="34" charset="-120"/>
                <a:ea typeface="微軟正黑體" panose="020B0604030504040204" pitchFamily="34" charset="-120"/>
                <a:hlinkClick r:id="rId2"/>
              </a:rPr>
              <a:t>https</a:t>
            </a:r>
            <a:r>
              <a:rPr lang="en-US" altLang="zh-TW" sz="1800" b="1" u="sng" dirty="0">
                <a:latin typeface="微軟正黑體" panose="020B0604030504040204" pitchFamily="34" charset="-120"/>
                <a:ea typeface="微軟正黑體" panose="020B0604030504040204" pitchFamily="34" charset="-120"/>
                <a:hlinkClick r:id="rId2"/>
              </a:rPr>
              <a:t>://www.adobe.com/tw/acrobat/online/compress-pdf.html</a:t>
            </a:r>
            <a:endParaRPr lang="zh-TW" altLang="zh-TW" sz="1800" dirty="0">
              <a:latin typeface="微軟正黑體" panose="020B0604030504040204" pitchFamily="34" charset="-120"/>
              <a:ea typeface="微軟正黑體" panose="020B0604030504040204" pitchFamily="34" charset="-120"/>
            </a:endParaRPr>
          </a:p>
          <a:p>
            <a:r>
              <a:rPr lang="en-US" altLang="zh-TW" sz="1800" dirty="0">
                <a:latin typeface="微軟正黑體" panose="020B0604030504040204" pitchFamily="34" charset="-120"/>
                <a:ea typeface="微軟正黑體" panose="020B0604030504040204" pitchFamily="34" charset="-120"/>
              </a:rPr>
              <a:t>Adobe Acrobat </a:t>
            </a:r>
            <a:r>
              <a:rPr lang="zh-TW" altLang="zh-TW" sz="1800" dirty="0">
                <a:latin typeface="微軟正黑體" panose="020B0604030504040204" pitchFamily="34" charset="-120"/>
                <a:ea typeface="微軟正黑體" panose="020B0604030504040204" pitchFamily="34" charset="-120"/>
              </a:rPr>
              <a:t>線上服務可讓您直接從瀏覽器中壓縮</a:t>
            </a:r>
            <a:r>
              <a:rPr lang="en-US" altLang="zh-TW" sz="1800" dirty="0">
                <a:latin typeface="微軟正黑體" panose="020B0604030504040204" pitchFamily="34" charset="-120"/>
                <a:ea typeface="微軟正黑體" panose="020B0604030504040204" pitchFamily="34" charset="-120"/>
              </a:rPr>
              <a:t> PDF </a:t>
            </a:r>
            <a:r>
              <a:rPr lang="zh-TW" altLang="zh-TW" sz="1800" dirty="0">
                <a:latin typeface="微軟正黑體" panose="020B0604030504040204" pitchFamily="34" charset="-120"/>
                <a:ea typeface="微軟正黑體" panose="020B0604030504040204" pitchFamily="34" charset="-120"/>
              </a:rPr>
              <a:t>檔案。</a:t>
            </a:r>
          </a:p>
          <a:p>
            <a:endParaRPr lang="zh-TW" altLang="en-US" dirty="0">
              <a:latin typeface="微軟正黑體" panose="020B0604030504040204" pitchFamily="34" charset="-120"/>
              <a:ea typeface="微軟正黑體" panose="020B0604030504040204" pitchFamily="34" charset="-120"/>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22</a:t>
            </a:fld>
            <a:endParaRPr lang="en-US" altLang="ko-KR"/>
          </a:p>
        </p:txBody>
      </p:sp>
      <p:pic>
        <p:nvPicPr>
          <p:cNvPr id="5" name="圖片 4"/>
          <p:cNvPicPr/>
          <p:nvPr/>
        </p:nvPicPr>
        <p:blipFill>
          <a:blip r:embed="rId3" cstate="print">
            <a:extLst>
              <a:ext uri="{28A0092B-C50C-407E-A947-70E740481C1C}">
                <a14:useLocalDpi xmlns:a14="http://schemas.microsoft.com/office/drawing/2010/main"/>
              </a:ext>
            </a:extLst>
          </a:blip>
          <a:stretch>
            <a:fillRect/>
          </a:stretch>
        </p:blipFill>
        <p:spPr>
          <a:xfrm>
            <a:off x="1534852" y="2957811"/>
            <a:ext cx="6110808" cy="3168352"/>
          </a:xfrm>
          <a:prstGeom prst="rect">
            <a:avLst/>
          </a:prstGeom>
          <a:ln w="3175">
            <a:solidFill>
              <a:schemeClr val="tx1"/>
            </a:solidFill>
          </a:ln>
        </p:spPr>
      </p:pic>
      <p:sp>
        <p:nvSpPr>
          <p:cNvPr id="6" name="標題 1"/>
          <p:cNvSpPr>
            <a:spLocks noGrp="1"/>
          </p:cNvSpPr>
          <p:nvPr>
            <p:ph type="title"/>
          </p:nvPr>
        </p:nvSpPr>
        <p:spPr bwMode="auto">
          <a:xfrm>
            <a:off x="158824" y="44624"/>
            <a:ext cx="8373616" cy="8754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zh-TW" sz="3000" dirty="0" smtClean="0">
                <a:solidFill>
                  <a:srgbClr val="FFC000"/>
                </a:solidFill>
                <a:latin typeface="華康布丁體W7(P)" panose="040B0700000000000000" pitchFamily="82" charset="-120"/>
                <a:ea typeface="華康布丁體W7(P)" panose="040B0700000000000000" pitchFamily="82" charset="-120"/>
              </a:rPr>
              <a:t>110</a:t>
            </a:r>
            <a:r>
              <a:rPr lang="zh-TW" altLang="zh-TW" sz="3000" dirty="0" smtClean="0">
                <a:solidFill>
                  <a:srgbClr val="FFC000"/>
                </a:solidFill>
                <a:latin typeface="華康布丁體W7(P)" panose="040B0700000000000000" pitchFamily="82" charset="-120"/>
                <a:ea typeface="華康布丁體W7(P)" panose="040B0700000000000000" pitchFamily="82" charset="-120"/>
              </a:rPr>
              <a:t>學年</a:t>
            </a:r>
            <a:r>
              <a:rPr lang="zh-TW" altLang="zh-TW" sz="3000" dirty="0">
                <a:solidFill>
                  <a:srgbClr val="FFC000"/>
                </a:solidFill>
                <a:latin typeface="華康布丁體W7(P)" panose="040B0700000000000000" pitchFamily="82" charset="-120"/>
                <a:ea typeface="華康布丁體W7(P)" panose="040B0700000000000000" pitchFamily="82" charset="-120"/>
              </a:rPr>
              <a:t>度學生</a:t>
            </a:r>
            <a:r>
              <a:rPr lang="zh-TW" altLang="en-US" sz="3000" dirty="0">
                <a:solidFill>
                  <a:srgbClr val="FFC000"/>
                </a:solidFill>
                <a:latin typeface="華康布丁體W7(P)" panose="040B0700000000000000" pitchFamily="82" charset="-120"/>
                <a:ea typeface="華康布丁體W7(P)" panose="040B0700000000000000" pitchFamily="82" charset="-120"/>
              </a:rPr>
              <a:t>自治組織與</a:t>
            </a:r>
            <a:r>
              <a:rPr lang="zh-TW" altLang="zh-TW" sz="3000" dirty="0">
                <a:solidFill>
                  <a:srgbClr val="FFC000"/>
                </a:solidFill>
                <a:latin typeface="華康布丁體W7(P)" panose="040B0700000000000000" pitchFamily="82" charset="-120"/>
                <a:ea typeface="華康布丁體W7(P)" panose="040B0700000000000000" pitchFamily="82" charset="-120"/>
              </a:rPr>
              <a:t>社團檔案</a:t>
            </a:r>
            <a:r>
              <a:rPr lang="zh-TW" altLang="zh-TW" sz="3000" dirty="0" smtClean="0">
                <a:solidFill>
                  <a:srgbClr val="FFC000"/>
                </a:solidFill>
                <a:latin typeface="華康布丁體W7(P)" panose="040B0700000000000000" pitchFamily="82" charset="-120"/>
                <a:ea typeface="華康布丁體W7(P)" panose="040B0700000000000000" pitchFamily="82" charset="-120"/>
              </a:rPr>
              <a:t>評鑑</a:t>
            </a:r>
            <a:r>
              <a:rPr lang="en-US" altLang="zh-TW" sz="3000" dirty="0" smtClean="0">
                <a:solidFill>
                  <a:srgbClr val="FFC000"/>
                </a:solidFill>
                <a:latin typeface="華康布丁體W7(P)" panose="040B0700000000000000" pitchFamily="82" charset="-120"/>
                <a:ea typeface="華康布丁體W7(P)" panose="040B0700000000000000" pitchFamily="82" charset="-120"/>
              </a:rPr>
              <a:t/>
            </a:r>
            <a:br>
              <a:rPr lang="en-US" altLang="zh-TW" sz="3000" dirty="0" smtClean="0">
                <a:solidFill>
                  <a:srgbClr val="FFC000"/>
                </a:solidFill>
                <a:latin typeface="華康布丁體W7(P)" panose="040B0700000000000000" pitchFamily="82" charset="-120"/>
                <a:ea typeface="華康布丁體W7(P)" panose="040B0700000000000000" pitchFamily="82" charset="-120"/>
              </a:rPr>
            </a:br>
            <a:r>
              <a:rPr lang="zh-TW" altLang="zh-TW" sz="3000" dirty="0" smtClean="0">
                <a:solidFill>
                  <a:srgbClr val="FFC000"/>
                </a:solidFill>
                <a:latin typeface="華康布丁體W7(P)" panose="040B0700000000000000" pitchFamily="82" charset="-120"/>
                <a:ea typeface="華康布丁體W7(P)" panose="040B0700000000000000" pitchFamily="82" charset="-120"/>
              </a:rPr>
              <a:t>注意事項</a:t>
            </a:r>
            <a:endParaRPr lang="zh-TW" altLang="en-US" sz="3000" dirty="0">
              <a:solidFill>
                <a:srgbClr val="FFC000"/>
              </a:solidFill>
              <a:latin typeface="華康布丁體W7(P)" panose="040B0700000000000000" pitchFamily="82" charset="-120"/>
              <a:ea typeface="華康布丁體W7(P)" panose="040B0700000000000000" pitchFamily="82" charset="-120"/>
            </a:endParaRPr>
          </a:p>
        </p:txBody>
      </p:sp>
      <p:sp>
        <p:nvSpPr>
          <p:cNvPr id="7" name="矩形 6"/>
          <p:cNvSpPr/>
          <p:nvPr/>
        </p:nvSpPr>
        <p:spPr>
          <a:xfrm>
            <a:off x="251520" y="1286874"/>
            <a:ext cx="7344816" cy="461665"/>
          </a:xfrm>
          <a:prstGeom prst="rect">
            <a:avLst/>
          </a:prstGeom>
        </p:spPr>
        <p:txBody>
          <a:bodyPr wrap="square">
            <a:spAutoFit/>
          </a:bodyPr>
          <a:lstStyle/>
          <a:p>
            <a:r>
              <a:rPr lang="zh-TW" altLang="zh-TW" b="1" dirty="0">
                <a:latin typeface="微軟正黑體" panose="020B0604030504040204" pitchFamily="34" charset="-120"/>
                <a:ea typeface="微軟正黑體" panose="020B0604030504040204" pitchFamily="34" charset="-120"/>
              </a:rPr>
              <a:t>常見之壓縮</a:t>
            </a:r>
            <a:r>
              <a:rPr lang="en-US" altLang="zh-TW" b="1" dirty="0">
                <a:latin typeface="微軟正黑體" panose="020B0604030504040204" pitchFamily="34" charset="-120"/>
                <a:ea typeface="微軟正黑體" panose="020B0604030504040204" pitchFamily="34" charset="-120"/>
              </a:rPr>
              <a:t>PDF </a:t>
            </a:r>
            <a:r>
              <a:rPr lang="zh-TW" altLang="zh-TW" b="1" dirty="0">
                <a:latin typeface="微軟正黑體" panose="020B0604030504040204" pitchFamily="34" charset="-120"/>
                <a:ea typeface="微軟正黑體" panose="020B0604030504040204" pitchFamily="34" charset="-120"/>
              </a:rPr>
              <a:t>檔案大小方式，試舉例如下：</a:t>
            </a:r>
            <a:endParaRPr lang="en-US" altLang="zh-TW"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199811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23528" y="1870425"/>
            <a:ext cx="8229600" cy="4525963"/>
          </a:xfrm>
        </p:spPr>
        <p:txBody>
          <a:bodyPr/>
          <a:lstStyle/>
          <a:p>
            <a:pPr marL="0" indent="0">
              <a:buNone/>
            </a:pPr>
            <a:r>
              <a:rPr lang="en-US" altLang="zh-TW" sz="1800" b="1" dirty="0" smtClean="0">
                <a:latin typeface="微軟正黑體" panose="020B0604030504040204" pitchFamily="34" charset="-120"/>
                <a:ea typeface="微軟正黑體" panose="020B0604030504040204" pitchFamily="34" charset="-120"/>
              </a:rPr>
              <a:t>3.</a:t>
            </a:r>
            <a:r>
              <a:rPr lang="zh-TW" altLang="en-US" sz="1800" b="1" dirty="0" smtClean="0">
                <a:latin typeface="微軟正黑體" panose="020B0604030504040204" pitchFamily="34" charset="-120"/>
                <a:ea typeface="微軟正黑體" panose="020B0604030504040204" pitchFamily="34" charset="-120"/>
              </a:rPr>
              <a:t> </a:t>
            </a:r>
            <a:r>
              <a:rPr lang="zh-TW" altLang="zh-TW" sz="1800" b="1" dirty="0" smtClean="0">
                <a:latin typeface="微軟正黑體" panose="020B0604030504040204" pitchFamily="34" charset="-120"/>
                <a:ea typeface="微軟正黑體" panose="020B0604030504040204" pitchFamily="34" charset="-120"/>
              </a:rPr>
              <a:t>於 </a:t>
            </a:r>
            <a:r>
              <a:rPr lang="en-US" altLang="zh-TW" sz="1800" b="1" dirty="0">
                <a:latin typeface="微軟正黑體" panose="020B0604030504040204" pitchFamily="34" charset="-120"/>
                <a:ea typeface="微軟正黑體" panose="020B0604030504040204" pitchFamily="34" charset="-120"/>
              </a:rPr>
              <a:t>Acrobat </a:t>
            </a:r>
            <a:r>
              <a:rPr lang="zh-TW" altLang="zh-TW" sz="1800" b="1" dirty="0">
                <a:latin typeface="微軟正黑體" panose="020B0604030504040204" pitchFamily="34" charset="-120"/>
                <a:ea typeface="微軟正黑體" panose="020B0604030504040204" pitchFamily="34" charset="-120"/>
              </a:rPr>
              <a:t>轉存成 </a:t>
            </a:r>
            <a:r>
              <a:rPr lang="en-US" altLang="zh-TW" sz="1800" b="1" dirty="0">
                <a:latin typeface="微軟正黑體" panose="020B0604030504040204" pitchFamily="34" charset="-120"/>
                <a:ea typeface="微軟正黑體" panose="020B0604030504040204" pitchFamily="34" charset="-120"/>
              </a:rPr>
              <a:t>PDF </a:t>
            </a:r>
            <a:r>
              <a:rPr lang="zh-TW" altLang="zh-TW" sz="1800" b="1" dirty="0">
                <a:latin typeface="微軟正黑體" panose="020B0604030504040204" pitchFamily="34" charset="-120"/>
                <a:ea typeface="微軟正黑體" panose="020B0604030504040204" pitchFamily="34" charset="-120"/>
              </a:rPr>
              <a:t>檔案</a:t>
            </a:r>
            <a:r>
              <a:rPr lang="en-US" altLang="zh-TW" sz="1800" b="1" dirty="0">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最佳化</a:t>
            </a:r>
            <a:r>
              <a:rPr lang="en-US" altLang="zh-TW" sz="1800" b="1" dirty="0">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格式</a:t>
            </a:r>
            <a:endParaRPr lang="zh-TW" altLang="en-US" sz="1800" dirty="0">
              <a:latin typeface="微軟正黑體" panose="020B0604030504040204" pitchFamily="34" charset="-120"/>
              <a:ea typeface="微軟正黑體" panose="020B0604030504040204" pitchFamily="34" charset="-120"/>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23</a:t>
            </a:fld>
            <a:endParaRPr lang="en-US" altLang="ko-KR"/>
          </a:p>
        </p:txBody>
      </p:sp>
      <p:pic>
        <p:nvPicPr>
          <p:cNvPr id="8" name="image19.png"/>
          <p:cNvPicPr/>
          <p:nvPr/>
        </p:nvPicPr>
        <p:blipFill>
          <a:blip r:embed="rId2" cstate="print"/>
          <a:stretch>
            <a:fillRect/>
          </a:stretch>
        </p:blipFill>
        <p:spPr>
          <a:xfrm>
            <a:off x="1493912" y="2331073"/>
            <a:ext cx="6192688" cy="4065315"/>
          </a:xfrm>
          <a:prstGeom prst="rect">
            <a:avLst/>
          </a:prstGeom>
          <a:ln w="3175">
            <a:solidFill>
              <a:schemeClr val="tx1"/>
            </a:solidFill>
          </a:ln>
        </p:spPr>
      </p:pic>
      <p:sp>
        <p:nvSpPr>
          <p:cNvPr id="9" name="矩形 8"/>
          <p:cNvSpPr/>
          <p:nvPr/>
        </p:nvSpPr>
        <p:spPr>
          <a:xfrm>
            <a:off x="251520" y="1286874"/>
            <a:ext cx="7344816" cy="461665"/>
          </a:xfrm>
          <a:prstGeom prst="rect">
            <a:avLst/>
          </a:prstGeom>
        </p:spPr>
        <p:txBody>
          <a:bodyPr wrap="square">
            <a:spAutoFit/>
          </a:bodyPr>
          <a:lstStyle/>
          <a:p>
            <a:r>
              <a:rPr lang="zh-TW" altLang="zh-TW" b="1" dirty="0">
                <a:latin typeface="微軟正黑體" panose="020B0604030504040204" pitchFamily="34" charset="-120"/>
                <a:ea typeface="微軟正黑體" panose="020B0604030504040204" pitchFamily="34" charset="-120"/>
              </a:rPr>
              <a:t>常見之壓縮</a:t>
            </a:r>
            <a:r>
              <a:rPr lang="en-US" altLang="zh-TW" b="1" dirty="0">
                <a:latin typeface="微軟正黑體" panose="020B0604030504040204" pitchFamily="34" charset="-120"/>
                <a:ea typeface="微軟正黑體" panose="020B0604030504040204" pitchFamily="34" charset="-120"/>
              </a:rPr>
              <a:t>PDF </a:t>
            </a:r>
            <a:r>
              <a:rPr lang="zh-TW" altLang="zh-TW" b="1" dirty="0">
                <a:latin typeface="微軟正黑體" panose="020B0604030504040204" pitchFamily="34" charset="-120"/>
                <a:ea typeface="微軟正黑體" panose="020B0604030504040204" pitchFamily="34" charset="-120"/>
              </a:rPr>
              <a:t>檔案大小方式，試舉例如下：</a:t>
            </a:r>
            <a:endParaRPr lang="en-US" altLang="zh-TW" b="1" dirty="0">
              <a:latin typeface="微軟正黑體" panose="020B0604030504040204" pitchFamily="34" charset="-120"/>
              <a:ea typeface="微軟正黑體" panose="020B0604030504040204" pitchFamily="34" charset="-120"/>
            </a:endParaRPr>
          </a:p>
        </p:txBody>
      </p:sp>
      <p:sp>
        <p:nvSpPr>
          <p:cNvPr id="10" name="標題 1"/>
          <p:cNvSpPr>
            <a:spLocks noGrp="1"/>
          </p:cNvSpPr>
          <p:nvPr>
            <p:ph type="title"/>
          </p:nvPr>
        </p:nvSpPr>
        <p:spPr bwMode="auto">
          <a:xfrm>
            <a:off x="158824" y="44624"/>
            <a:ext cx="8373616" cy="8754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zh-TW" sz="3000" dirty="0" smtClean="0">
                <a:solidFill>
                  <a:srgbClr val="FFC000"/>
                </a:solidFill>
                <a:latin typeface="華康布丁體W7(P)" panose="040B0700000000000000" pitchFamily="82" charset="-120"/>
                <a:ea typeface="華康布丁體W7(P)" panose="040B0700000000000000" pitchFamily="82" charset="-120"/>
              </a:rPr>
              <a:t>110</a:t>
            </a:r>
            <a:r>
              <a:rPr lang="zh-TW" altLang="zh-TW" sz="3000" dirty="0" smtClean="0">
                <a:solidFill>
                  <a:srgbClr val="FFC000"/>
                </a:solidFill>
                <a:latin typeface="華康布丁體W7(P)" panose="040B0700000000000000" pitchFamily="82" charset="-120"/>
                <a:ea typeface="華康布丁體W7(P)" panose="040B0700000000000000" pitchFamily="82" charset="-120"/>
              </a:rPr>
              <a:t>學年</a:t>
            </a:r>
            <a:r>
              <a:rPr lang="zh-TW" altLang="zh-TW" sz="3000" dirty="0">
                <a:solidFill>
                  <a:srgbClr val="FFC000"/>
                </a:solidFill>
                <a:latin typeface="華康布丁體W7(P)" panose="040B0700000000000000" pitchFamily="82" charset="-120"/>
                <a:ea typeface="華康布丁體W7(P)" panose="040B0700000000000000" pitchFamily="82" charset="-120"/>
              </a:rPr>
              <a:t>度學生</a:t>
            </a:r>
            <a:r>
              <a:rPr lang="zh-TW" altLang="en-US" sz="3000" dirty="0">
                <a:solidFill>
                  <a:srgbClr val="FFC000"/>
                </a:solidFill>
                <a:latin typeface="華康布丁體W7(P)" panose="040B0700000000000000" pitchFamily="82" charset="-120"/>
                <a:ea typeface="華康布丁體W7(P)" panose="040B0700000000000000" pitchFamily="82" charset="-120"/>
              </a:rPr>
              <a:t>自治組織與</a:t>
            </a:r>
            <a:r>
              <a:rPr lang="zh-TW" altLang="zh-TW" sz="3000" dirty="0">
                <a:solidFill>
                  <a:srgbClr val="FFC000"/>
                </a:solidFill>
                <a:latin typeface="華康布丁體W7(P)" panose="040B0700000000000000" pitchFamily="82" charset="-120"/>
                <a:ea typeface="華康布丁體W7(P)" panose="040B0700000000000000" pitchFamily="82" charset="-120"/>
              </a:rPr>
              <a:t>社團檔案</a:t>
            </a:r>
            <a:r>
              <a:rPr lang="zh-TW" altLang="zh-TW" sz="3000" dirty="0" smtClean="0">
                <a:solidFill>
                  <a:srgbClr val="FFC000"/>
                </a:solidFill>
                <a:latin typeface="華康布丁體W7(P)" panose="040B0700000000000000" pitchFamily="82" charset="-120"/>
                <a:ea typeface="華康布丁體W7(P)" panose="040B0700000000000000" pitchFamily="82" charset="-120"/>
              </a:rPr>
              <a:t>評鑑</a:t>
            </a:r>
            <a:r>
              <a:rPr lang="en-US" altLang="zh-TW" sz="3000" dirty="0" smtClean="0">
                <a:solidFill>
                  <a:srgbClr val="FFC000"/>
                </a:solidFill>
                <a:latin typeface="華康布丁體W7(P)" panose="040B0700000000000000" pitchFamily="82" charset="-120"/>
                <a:ea typeface="華康布丁體W7(P)" panose="040B0700000000000000" pitchFamily="82" charset="-120"/>
              </a:rPr>
              <a:t/>
            </a:r>
            <a:br>
              <a:rPr lang="en-US" altLang="zh-TW" sz="3000" dirty="0" smtClean="0">
                <a:solidFill>
                  <a:srgbClr val="FFC000"/>
                </a:solidFill>
                <a:latin typeface="華康布丁體W7(P)" panose="040B0700000000000000" pitchFamily="82" charset="-120"/>
                <a:ea typeface="華康布丁體W7(P)" panose="040B0700000000000000" pitchFamily="82" charset="-120"/>
              </a:rPr>
            </a:br>
            <a:r>
              <a:rPr lang="zh-TW" altLang="zh-TW" sz="3000" dirty="0" smtClean="0">
                <a:solidFill>
                  <a:srgbClr val="FFC000"/>
                </a:solidFill>
                <a:latin typeface="華康布丁體W7(P)" panose="040B0700000000000000" pitchFamily="82" charset="-120"/>
                <a:ea typeface="華康布丁體W7(P)" panose="040B0700000000000000" pitchFamily="82" charset="-120"/>
              </a:rPr>
              <a:t>注意事項</a:t>
            </a:r>
            <a:endParaRPr lang="zh-TW" altLang="en-US" sz="3000" dirty="0">
              <a:solidFill>
                <a:srgbClr val="FFC000"/>
              </a:solidFill>
              <a:latin typeface="華康布丁體W7(P)" panose="040B0700000000000000" pitchFamily="82" charset="-120"/>
              <a:ea typeface="華康布丁體W7(P)" panose="040B0700000000000000" pitchFamily="82" charset="-120"/>
            </a:endParaRPr>
          </a:p>
        </p:txBody>
      </p:sp>
    </p:spTree>
    <p:extLst>
      <p:ext uri="{BB962C8B-B14F-4D97-AF65-F5344CB8AC3E}">
        <p14:creationId xmlns:p14="http://schemas.microsoft.com/office/powerpoint/2010/main" val="14475917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490066"/>
          </a:xfrm>
        </p:spPr>
        <p:txBody>
          <a:bodyPr/>
          <a:lstStyle/>
          <a:p>
            <a:r>
              <a:rPr lang="zh-TW" altLang="en-US" dirty="0" smtClean="0">
                <a:latin typeface="華康布丁體W7(P)" panose="040B0700000000000000" pitchFamily="82" charset="-120"/>
                <a:ea typeface="華康布丁體W7(P)" panose="040B0700000000000000" pitchFamily="82" charset="-120"/>
              </a:rPr>
              <a:t>雲端資料夾上傳</a:t>
            </a:r>
            <a:endParaRPr lang="zh-TW" altLang="en-US" dirty="0">
              <a:latin typeface="華康布丁體W7(P)" panose="040B0700000000000000" pitchFamily="82" charset="-120"/>
              <a:ea typeface="華康布丁體W7(P)" panose="040B0700000000000000" pitchFamily="82" charset="-120"/>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24</a:t>
            </a:fld>
            <a:endParaRPr lang="en-US" altLang="ko-KR"/>
          </a:p>
        </p:txBody>
      </p:sp>
      <p:pic>
        <p:nvPicPr>
          <p:cNvPr id="3" name="圖片 2"/>
          <p:cNvPicPr>
            <a:picLocks noChangeAspect="1"/>
          </p:cNvPicPr>
          <p:nvPr/>
        </p:nvPicPr>
        <p:blipFill>
          <a:blip r:embed="rId2"/>
          <a:stretch>
            <a:fillRect/>
          </a:stretch>
        </p:blipFill>
        <p:spPr>
          <a:xfrm>
            <a:off x="251520" y="1189916"/>
            <a:ext cx="6081143" cy="3585360"/>
          </a:xfrm>
          <a:prstGeom prst="rect">
            <a:avLst/>
          </a:prstGeom>
        </p:spPr>
      </p:pic>
      <p:pic>
        <p:nvPicPr>
          <p:cNvPr id="5" name="圖片 4"/>
          <p:cNvPicPr>
            <a:picLocks noChangeAspect="1"/>
          </p:cNvPicPr>
          <p:nvPr/>
        </p:nvPicPr>
        <p:blipFill>
          <a:blip r:embed="rId3"/>
          <a:stretch>
            <a:fillRect/>
          </a:stretch>
        </p:blipFill>
        <p:spPr>
          <a:xfrm>
            <a:off x="1619672" y="1822678"/>
            <a:ext cx="5429199" cy="3199203"/>
          </a:xfrm>
          <a:prstGeom prst="rect">
            <a:avLst/>
          </a:prstGeom>
        </p:spPr>
      </p:pic>
      <p:pic>
        <p:nvPicPr>
          <p:cNvPr id="8" name="圖片 7"/>
          <p:cNvPicPr>
            <a:picLocks noChangeAspect="1"/>
          </p:cNvPicPr>
          <p:nvPr/>
        </p:nvPicPr>
        <p:blipFill>
          <a:blip r:embed="rId4"/>
          <a:stretch>
            <a:fillRect/>
          </a:stretch>
        </p:blipFill>
        <p:spPr>
          <a:xfrm>
            <a:off x="3491880" y="2364244"/>
            <a:ext cx="5473040" cy="2511029"/>
          </a:xfrm>
          <a:prstGeom prst="rect">
            <a:avLst/>
          </a:prstGeom>
        </p:spPr>
      </p:pic>
      <p:pic>
        <p:nvPicPr>
          <p:cNvPr id="9" name="圖片 8"/>
          <p:cNvPicPr>
            <a:picLocks noChangeAspect="1"/>
          </p:cNvPicPr>
          <p:nvPr/>
        </p:nvPicPr>
        <p:blipFill>
          <a:blip r:embed="rId5"/>
          <a:stretch>
            <a:fillRect/>
          </a:stretch>
        </p:blipFill>
        <p:spPr>
          <a:xfrm>
            <a:off x="3876462" y="4300895"/>
            <a:ext cx="4912401" cy="2031893"/>
          </a:xfrm>
          <a:prstGeom prst="rect">
            <a:avLst/>
          </a:prstGeom>
        </p:spPr>
      </p:pic>
    </p:spTree>
    <p:extLst>
      <p:ext uri="{BB962C8B-B14F-4D97-AF65-F5344CB8AC3E}">
        <p14:creationId xmlns:p14="http://schemas.microsoft.com/office/powerpoint/2010/main" val="3576519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23528" y="1600200"/>
            <a:ext cx="8568952" cy="4525963"/>
          </a:xfrm>
        </p:spPr>
        <p:txBody>
          <a:bodyPr/>
          <a:lstStyle/>
          <a:p>
            <a:pPr algn="just"/>
            <a:r>
              <a:rPr lang="zh-TW" altLang="zh-TW" sz="2400" dirty="0">
                <a:latin typeface="微軟正黑體" panose="020B0604030504040204" pitchFamily="34" charset="-120"/>
                <a:ea typeface="微軟正黑體" panose="020B0604030504040204" pitchFamily="34" charset="-120"/>
              </a:rPr>
              <a:t>線上評鑑採</a:t>
            </a:r>
            <a:r>
              <a:rPr lang="en-US" altLang="zh-TW" sz="2400" dirty="0">
                <a:latin typeface="微軟正黑體" panose="020B0604030504040204" pitchFamily="34" charset="-120"/>
                <a:ea typeface="微軟正黑體" panose="020B0604030504040204" pitchFamily="34" charset="-120"/>
              </a:rPr>
              <a:t>google</a:t>
            </a:r>
            <a:r>
              <a:rPr lang="zh-TW" altLang="zh-TW" sz="2400" dirty="0">
                <a:latin typeface="微軟正黑體" panose="020B0604030504040204" pitchFamily="34" charset="-120"/>
                <a:ea typeface="微軟正黑體" panose="020B0604030504040204" pitchFamily="34" charset="-120"/>
              </a:rPr>
              <a:t>雲端共用方式進行，所有學生自治組織與社團皆須填答下列表單以利</a:t>
            </a:r>
            <a:r>
              <a:rPr lang="zh-TW" altLang="zh-TW" sz="2400" b="1" dirty="0">
                <a:solidFill>
                  <a:srgbClr val="FF9933"/>
                </a:solidFill>
                <a:latin typeface="微軟正黑體" panose="020B0604030504040204" pitchFamily="34" charset="-120"/>
                <a:ea typeface="微軟正黑體" panose="020B0604030504040204" pitchFamily="34" charset="-120"/>
              </a:rPr>
              <a:t>開啟權限</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pPr algn="just"/>
            <a:r>
              <a:rPr lang="zh-TW" altLang="zh-TW" sz="2400" b="1" dirty="0" smtClean="0">
                <a:solidFill>
                  <a:srgbClr val="FF9933"/>
                </a:solidFill>
                <a:latin typeface="微軟正黑體" panose="020B0604030504040204" pitchFamily="34" charset="-120"/>
                <a:ea typeface="微軟正黑體" panose="020B0604030504040204" pitchFamily="34" charset="-120"/>
              </a:rPr>
              <a:t>未</a:t>
            </a:r>
            <a:r>
              <a:rPr lang="zh-TW" altLang="zh-TW" sz="2400" b="1" dirty="0">
                <a:solidFill>
                  <a:srgbClr val="FF9933"/>
                </a:solidFill>
                <a:latin typeface="微軟正黑體" panose="020B0604030504040204" pitchFamily="34" charset="-120"/>
                <a:ea typeface="微軟正黑體" panose="020B0604030504040204" pitchFamily="34" charset="-120"/>
              </a:rPr>
              <a:t>提供者將無法共用檔案</a:t>
            </a:r>
            <a:r>
              <a:rPr lang="zh-TW" altLang="zh-TW" sz="2400" b="1" u="sng" dirty="0">
                <a:solidFill>
                  <a:srgbClr val="FF9933"/>
                </a:solidFill>
                <a:uFill>
                  <a:solidFill>
                    <a:srgbClr val="FF0000"/>
                  </a:solidFill>
                </a:uFill>
                <a:latin typeface="微軟正黑體" panose="020B0604030504040204" pitchFamily="34" charset="-120"/>
                <a:ea typeface="微軟正黑體" panose="020B0604030504040204" pitchFamily="34" charset="-120"/>
              </a:rPr>
              <a:t>導致無法評分</a:t>
            </a:r>
            <a:r>
              <a:rPr lang="zh-TW" altLang="zh-TW" sz="2400" dirty="0">
                <a:latin typeface="微軟正黑體" panose="020B0604030504040204" pitchFamily="34" charset="-120"/>
                <a:ea typeface="微軟正黑體" panose="020B0604030504040204" pitchFamily="34" charset="-120"/>
              </a:rPr>
              <a:t>之情形，後果請自負。本表單填答期限至</a:t>
            </a:r>
            <a:r>
              <a:rPr lang="en-US" altLang="zh-TW" sz="2400" dirty="0">
                <a:latin typeface="微軟正黑體" panose="020B0604030504040204" pitchFamily="34" charset="-120"/>
                <a:ea typeface="微軟正黑體" panose="020B0604030504040204" pitchFamily="34" charset="-120"/>
              </a:rPr>
              <a:t>111</a:t>
            </a:r>
            <a:r>
              <a:rPr lang="zh-TW" altLang="zh-TW" sz="2400" dirty="0">
                <a:latin typeface="微軟正黑體" panose="020B0604030504040204" pitchFamily="34" charset="-120"/>
                <a:ea typeface="微軟正黑體" panose="020B0604030504040204" pitchFamily="34" charset="-120"/>
              </a:rPr>
              <a:t>年</a:t>
            </a:r>
            <a:r>
              <a:rPr lang="en-US" altLang="zh-TW" sz="2400" dirty="0">
                <a:latin typeface="微軟正黑體" panose="020B0604030504040204" pitchFamily="34" charset="-120"/>
                <a:ea typeface="微軟正黑體" panose="020B0604030504040204" pitchFamily="34" charset="-120"/>
              </a:rPr>
              <a:t>5</a:t>
            </a:r>
            <a:r>
              <a:rPr lang="zh-TW" altLang="zh-TW" sz="2400" dirty="0">
                <a:latin typeface="微軟正黑體" panose="020B0604030504040204" pitchFamily="34" charset="-120"/>
                <a:ea typeface="微軟正黑體" panose="020B0604030504040204" pitchFamily="34" charset="-120"/>
              </a:rPr>
              <a:t>月</a:t>
            </a:r>
            <a:r>
              <a:rPr lang="en-US" altLang="zh-TW" sz="2400" dirty="0">
                <a:latin typeface="微軟正黑體" panose="020B0604030504040204" pitchFamily="34" charset="-120"/>
                <a:ea typeface="微軟正黑體" panose="020B0604030504040204" pitchFamily="34" charset="-120"/>
              </a:rPr>
              <a:t>6</a:t>
            </a:r>
            <a:r>
              <a:rPr lang="zh-TW" altLang="zh-TW" sz="2400" dirty="0">
                <a:latin typeface="微軟正黑體" panose="020B0604030504040204" pitchFamily="34" charset="-120"/>
                <a:ea typeface="微軟正黑體" panose="020B0604030504040204" pitchFamily="34" charset="-120"/>
              </a:rPr>
              <a:t>日</a:t>
            </a:r>
            <a:r>
              <a:rPr lang="en-US" altLang="zh-TW"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五</a:t>
            </a:r>
            <a:r>
              <a:rPr lang="en-US" altLang="zh-TW" sz="2400" dirty="0">
                <a:latin typeface="微軟正黑體" panose="020B0604030504040204" pitchFamily="34" charset="-120"/>
                <a:ea typeface="微軟正黑體" panose="020B0604030504040204" pitchFamily="34" charset="-120"/>
              </a:rPr>
              <a:t>)23:59</a:t>
            </a:r>
            <a:r>
              <a:rPr lang="zh-TW" altLang="zh-TW" sz="2400" dirty="0">
                <a:latin typeface="微軟正黑體" panose="020B0604030504040204" pitchFamily="34" charset="-120"/>
                <a:ea typeface="微軟正黑體" panose="020B0604030504040204" pitchFamily="34" charset="-120"/>
              </a:rPr>
              <a:t>止。逾時不候。</a:t>
            </a:r>
            <a:endParaRPr lang="zh-TW" altLang="en-US" sz="2400" dirty="0">
              <a:latin typeface="微軟正黑體" panose="020B0604030504040204" pitchFamily="34" charset="-120"/>
              <a:ea typeface="微軟正黑體" panose="020B0604030504040204" pitchFamily="34" charset="-120"/>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25</a:t>
            </a:fld>
            <a:endParaRPr lang="en-US" altLang="ko-KR"/>
          </a:p>
        </p:txBody>
      </p:sp>
      <p:pic>
        <p:nvPicPr>
          <p:cNvPr id="6" name="圖片 5"/>
          <p:cNvPicPr/>
          <p:nvPr/>
        </p:nvPicPr>
        <p:blipFill>
          <a:blip r:embed="rId2">
            <a:extLst>
              <a:ext uri="{28A0092B-C50C-407E-A947-70E740481C1C}">
                <a14:useLocalDpi xmlns:a14="http://schemas.microsoft.com/office/drawing/2010/main" val="0"/>
              </a:ext>
            </a:extLst>
          </a:blip>
          <a:stretch>
            <a:fillRect/>
          </a:stretch>
        </p:blipFill>
        <p:spPr>
          <a:xfrm>
            <a:off x="3275856" y="3429000"/>
            <a:ext cx="2592288" cy="2553147"/>
          </a:xfrm>
          <a:prstGeom prst="rect">
            <a:avLst/>
          </a:prstGeom>
        </p:spPr>
      </p:pic>
      <p:sp>
        <p:nvSpPr>
          <p:cNvPr id="7" name="標題 1"/>
          <p:cNvSpPr>
            <a:spLocks noGrp="1"/>
          </p:cNvSpPr>
          <p:nvPr>
            <p:ph type="title"/>
          </p:nvPr>
        </p:nvSpPr>
        <p:spPr>
          <a:xfrm>
            <a:off x="457200" y="274638"/>
            <a:ext cx="8229600" cy="490066"/>
          </a:xfrm>
        </p:spPr>
        <p:txBody>
          <a:bodyPr/>
          <a:lstStyle/>
          <a:p>
            <a:r>
              <a:rPr lang="zh-TW" altLang="en-US" dirty="0" smtClean="0">
                <a:latin typeface="華康布丁體W7(P)" panose="040B0700000000000000" pitchFamily="82" charset="-120"/>
                <a:ea typeface="華康布丁體W7(P)" panose="040B0700000000000000" pitchFamily="82" charset="-120"/>
              </a:rPr>
              <a:t>雲端資料夾上傳</a:t>
            </a:r>
            <a:endParaRPr lang="zh-TW" altLang="en-US" dirty="0">
              <a:latin typeface="華康布丁體W7(P)" panose="040B0700000000000000" pitchFamily="82" charset="-120"/>
              <a:ea typeface="華康布丁體W7(P)" panose="040B0700000000000000" pitchFamily="82" charset="-120"/>
            </a:endParaRPr>
          </a:p>
        </p:txBody>
      </p:sp>
    </p:spTree>
    <p:extLst>
      <p:ext uri="{BB962C8B-B14F-4D97-AF65-F5344CB8AC3E}">
        <p14:creationId xmlns:p14="http://schemas.microsoft.com/office/powerpoint/2010/main" val="11680107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75456" y="2062758"/>
            <a:ext cx="8229600" cy="1036712"/>
          </a:xfrm>
        </p:spPr>
        <p:txBody>
          <a:bodyPr/>
          <a:lstStyle/>
          <a:p>
            <a:pPr lvl="1"/>
            <a:r>
              <a:rPr lang="zh-TW" altLang="zh-TW" b="1" dirty="0">
                <a:solidFill>
                  <a:srgbClr val="C00000"/>
                </a:solidFill>
                <a:latin typeface="微軟正黑體" panose="020B0604030504040204" pitchFamily="34" charset="-120"/>
                <a:ea typeface="微軟正黑體" panose="020B0604030504040204" pitchFamily="34" charset="-120"/>
              </a:rPr>
              <a:t>登入社團</a:t>
            </a:r>
            <a:r>
              <a:rPr lang="en-US" altLang="zh-TW" b="1" dirty="0">
                <a:solidFill>
                  <a:srgbClr val="C00000"/>
                </a:solidFill>
                <a:latin typeface="微軟正黑體" panose="020B0604030504040204" pitchFamily="34" charset="-120"/>
                <a:ea typeface="微軟正黑體" panose="020B0604030504040204" pitchFamily="34" charset="-120"/>
              </a:rPr>
              <a:t>Google</a:t>
            </a:r>
            <a:r>
              <a:rPr lang="zh-TW" altLang="zh-TW" b="1" dirty="0">
                <a:solidFill>
                  <a:srgbClr val="C00000"/>
                </a:solidFill>
                <a:latin typeface="微軟正黑體" panose="020B0604030504040204" pitchFamily="34" charset="-120"/>
                <a:ea typeface="微軟正黑體" panose="020B0604030504040204" pitchFamily="34" charset="-120"/>
              </a:rPr>
              <a:t>雲端共用服務</a:t>
            </a:r>
            <a:endParaRPr lang="zh-TW" altLang="zh-TW" sz="1400" dirty="0">
              <a:solidFill>
                <a:srgbClr val="C00000"/>
              </a:solidFill>
              <a:latin typeface="微軟正黑體" panose="020B0604030504040204" pitchFamily="34" charset="-120"/>
              <a:ea typeface="微軟正黑體" panose="020B0604030504040204" pitchFamily="34" charset="-120"/>
            </a:endParaRPr>
          </a:p>
          <a:p>
            <a:r>
              <a:rPr lang="zh-TW" altLang="zh-TW" dirty="0">
                <a:latin typeface="微軟正黑體" panose="020B0604030504040204" pitchFamily="34" charset="-120"/>
                <a:ea typeface="微軟正黑體" panose="020B0604030504040204" pitchFamily="34" charset="-120"/>
              </a:rPr>
              <a:t>請</a:t>
            </a:r>
            <a:r>
              <a:rPr lang="zh-TW" altLang="zh-TW" b="1" dirty="0">
                <a:latin typeface="微軟正黑體" panose="020B0604030504040204" pitchFamily="34" charset="-120"/>
                <a:ea typeface="微軟正黑體" panose="020B0604030504040204" pitchFamily="34" charset="-120"/>
              </a:rPr>
              <a:t>輸入完整社團信箱及密碼</a:t>
            </a:r>
            <a:r>
              <a:rPr lang="zh-TW" altLang="zh-TW" dirty="0">
                <a:latin typeface="微軟正黑體" panose="020B0604030504040204" pitchFamily="34" charset="-120"/>
                <a:ea typeface="微軟正黑體" panose="020B0604030504040204" pitchFamily="34" charset="-120"/>
              </a:rPr>
              <a:t>完成登入。</a:t>
            </a:r>
            <a:endParaRPr lang="zh-TW" altLang="en-US" dirty="0">
              <a:latin typeface="微軟正黑體" panose="020B0604030504040204" pitchFamily="34" charset="-120"/>
              <a:ea typeface="微軟正黑體" panose="020B0604030504040204" pitchFamily="34" charset="-120"/>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26</a:t>
            </a:fld>
            <a:endParaRPr lang="en-US" altLang="ko-KR"/>
          </a:p>
        </p:txBody>
      </p:sp>
      <p:pic>
        <p:nvPicPr>
          <p:cNvPr id="5" name="圖片 4"/>
          <p:cNvPicPr>
            <a:picLocks noChangeAspect="1"/>
          </p:cNvPicPr>
          <p:nvPr/>
        </p:nvPicPr>
        <p:blipFill>
          <a:blip r:embed="rId2"/>
          <a:stretch>
            <a:fillRect/>
          </a:stretch>
        </p:blipFill>
        <p:spPr>
          <a:xfrm>
            <a:off x="611560" y="3558599"/>
            <a:ext cx="4335447" cy="2160240"/>
          </a:xfrm>
          <a:prstGeom prst="rect">
            <a:avLst/>
          </a:prstGeom>
        </p:spPr>
      </p:pic>
      <p:sp>
        <p:nvSpPr>
          <p:cNvPr id="7" name="矩形 6"/>
          <p:cNvSpPr/>
          <p:nvPr/>
        </p:nvSpPr>
        <p:spPr>
          <a:xfrm>
            <a:off x="2892681" y="5949280"/>
            <a:ext cx="3358637" cy="338554"/>
          </a:xfrm>
          <a:prstGeom prst="rect">
            <a:avLst/>
          </a:prstGeom>
        </p:spPr>
        <p:txBody>
          <a:bodyPr wrap="square">
            <a:spAutoFit/>
          </a:bodyPr>
          <a:lstStyle/>
          <a:p>
            <a:r>
              <a:rPr lang="zh-TW" altLang="zh-TW" sz="1600" dirty="0">
                <a:ea typeface="微軟正黑體" panose="020B0604030504040204" pitchFamily="34" charset="-120"/>
                <a:cs typeface="Times New Roman" panose="02020603050405020304" pitchFamily="18" charset="0"/>
              </a:rPr>
              <a:t>點選任一</a:t>
            </a:r>
            <a:r>
              <a:rPr lang="en-US" altLang="zh-TW" sz="1600" dirty="0">
                <a:ea typeface="微軟正黑體" panose="020B0604030504040204" pitchFamily="34" charset="-120"/>
                <a:cs typeface="Times New Roman" panose="02020603050405020304" pitchFamily="18" charset="0"/>
              </a:rPr>
              <a:t>google</a:t>
            </a:r>
            <a:r>
              <a:rPr lang="zh-TW" altLang="zh-TW" sz="1600" dirty="0">
                <a:ea typeface="微軟正黑體" panose="020B0604030504040204" pitchFamily="34" charset="-120"/>
                <a:cs typeface="Times New Roman" panose="02020603050405020304" pitchFamily="18" charset="0"/>
              </a:rPr>
              <a:t>服務項中『登入』</a:t>
            </a:r>
            <a:endParaRPr lang="zh-TW" altLang="en-US" sz="1600" dirty="0"/>
          </a:p>
        </p:txBody>
      </p:sp>
      <p:pic>
        <p:nvPicPr>
          <p:cNvPr id="8" name="圖片 7"/>
          <p:cNvPicPr/>
          <p:nvPr/>
        </p:nvPicPr>
        <p:blipFill rotWithShape="1">
          <a:blip r:embed="rId3"/>
          <a:srcRect l="30429" t="26385" r="29816" b="19316"/>
          <a:stretch/>
        </p:blipFill>
        <p:spPr bwMode="auto">
          <a:xfrm>
            <a:off x="5436096" y="3333144"/>
            <a:ext cx="2328545" cy="2385695"/>
          </a:xfrm>
          <a:prstGeom prst="rect">
            <a:avLst/>
          </a:prstGeom>
          <a:ln>
            <a:solidFill>
              <a:schemeClr val="tx1"/>
            </a:solidFill>
          </a:ln>
          <a:extLst>
            <a:ext uri="{53640926-AAD7-44D8-BBD7-CCE9431645EC}">
              <a14:shadowObscured xmlns:a14="http://schemas.microsoft.com/office/drawing/2010/main"/>
            </a:ext>
          </a:extLst>
        </p:spPr>
      </p:pic>
      <p:sp>
        <p:nvSpPr>
          <p:cNvPr id="9" name="矩形圖說文字 8"/>
          <p:cNvSpPr/>
          <p:nvPr/>
        </p:nvSpPr>
        <p:spPr>
          <a:xfrm>
            <a:off x="6722130" y="3861048"/>
            <a:ext cx="2085022" cy="361950"/>
          </a:xfrm>
          <a:prstGeom prst="wedgeRectCallout">
            <a:avLst>
              <a:gd name="adj1" fmla="val -81755"/>
              <a:gd name="adj2" fmla="val 61789"/>
            </a:avLst>
          </a:prstGeom>
          <a:solidFill>
            <a:schemeClr val="accent6">
              <a:lumMod val="40000"/>
              <a:lumOff val="60000"/>
            </a:schemeClr>
          </a:solidFill>
          <a:ln>
            <a:solidFill>
              <a:srgbClr val="FF0000"/>
            </a:solid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TW" sz="1400" b="1" kern="100" dirty="0" smtClean="0">
                <a:solidFill>
                  <a:srgbClr val="C00000"/>
                </a:solidFill>
                <a:effectLst/>
                <a:latin typeface="微軟正黑體" panose="020B0604030504040204" pitchFamily="34" charset="-120"/>
                <a:ea typeface="微軟正黑體" panose="020B0604030504040204" pitchFamily="34" charset="-120"/>
                <a:cs typeface="新細明體" panose="02020500000000000000" pitchFamily="18" charset="-120"/>
              </a:rPr>
              <a:t>輸入</a:t>
            </a:r>
            <a:r>
              <a:rPr lang="zh-TW" altLang="en-US" sz="1400" b="1" kern="100" dirty="0" smtClean="0">
                <a:solidFill>
                  <a:srgbClr val="C00000"/>
                </a:solidFill>
                <a:effectLst/>
                <a:latin typeface="微軟正黑體" panose="020B0604030504040204" pitchFamily="34" charset="-120"/>
                <a:ea typeface="微軟正黑體" panose="020B0604030504040204" pitchFamily="34" charset="-120"/>
                <a:cs typeface="新細明體" panose="02020500000000000000" pitchFamily="18" charset="-120"/>
              </a:rPr>
              <a:t>所提供</a:t>
            </a:r>
            <a:r>
              <a:rPr lang="zh-TW" sz="1400" b="1" kern="100" dirty="0" smtClean="0">
                <a:solidFill>
                  <a:srgbClr val="C00000"/>
                </a:solidFill>
                <a:effectLst/>
                <a:latin typeface="微軟正黑體" panose="020B0604030504040204" pitchFamily="34" charset="-120"/>
                <a:ea typeface="微軟正黑體" panose="020B0604030504040204" pitchFamily="34" charset="-120"/>
                <a:cs typeface="新細明體" panose="02020500000000000000" pitchFamily="18" charset="-120"/>
              </a:rPr>
              <a:t>的</a:t>
            </a:r>
            <a:r>
              <a:rPr lang="en-US" sz="1400" b="1" kern="100" dirty="0" smtClean="0">
                <a:solidFill>
                  <a:srgbClr val="C00000"/>
                </a:solidFill>
                <a:effectLst/>
                <a:latin typeface="微軟正黑體" panose="020B0604030504040204" pitchFamily="34" charset="-120"/>
                <a:ea typeface="微軟正黑體" panose="020B0604030504040204" pitchFamily="34" charset="-120"/>
                <a:cs typeface="新細明體" panose="02020500000000000000" pitchFamily="18" charset="-120"/>
              </a:rPr>
              <a:t>email</a:t>
            </a:r>
            <a:r>
              <a:rPr lang="zh-TW" sz="1400" b="1" kern="100" dirty="0">
                <a:solidFill>
                  <a:srgbClr val="C00000"/>
                </a:solidFill>
                <a:effectLst/>
                <a:latin typeface="微軟正黑體" panose="020B0604030504040204" pitchFamily="34" charset="-120"/>
                <a:ea typeface="微軟正黑體" panose="020B0604030504040204" pitchFamily="34" charset="-120"/>
                <a:cs typeface="新細明體" panose="02020500000000000000" pitchFamily="18" charset="-120"/>
              </a:rPr>
              <a:t>信箱</a:t>
            </a:r>
          </a:p>
        </p:txBody>
      </p:sp>
      <p:sp>
        <p:nvSpPr>
          <p:cNvPr id="10" name="標題 1"/>
          <p:cNvSpPr>
            <a:spLocks noGrp="1"/>
          </p:cNvSpPr>
          <p:nvPr>
            <p:ph type="title"/>
          </p:nvPr>
        </p:nvSpPr>
        <p:spPr>
          <a:xfrm>
            <a:off x="457200" y="274638"/>
            <a:ext cx="8229600" cy="490066"/>
          </a:xfrm>
        </p:spPr>
        <p:txBody>
          <a:bodyPr/>
          <a:lstStyle/>
          <a:p>
            <a:r>
              <a:rPr lang="zh-TW" altLang="en-US" dirty="0" smtClean="0">
                <a:latin typeface="華康布丁體W7(P)" panose="040B0700000000000000" pitchFamily="82" charset="-120"/>
                <a:ea typeface="華康布丁體W7(P)" panose="040B0700000000000000" pitchFamily="82" charset="-120"/>
              </a:rPr>
              <a:t>雲端資料夾上傳</a:t>
            </a:r>
            <a:endParaRPr lang="zh-TW" altLang="en-US" dirty="0">
              <a:latin typeface="華康布丁體W7(P)" panose="040B0700000000000000" pitchFamily="82" charset="-120"/>
              <a:ea typeface="華康布丁體W7(P)" panose="040B0700000000000000" pitchFamily="82" charset="-120"/>
            </a:endParaRPr>
          </a:p>
        </p:txBody>
      </p:sp>
      <p:sp>
        <p:nvSpPr>
          <p:cNvPr id="11" name="標題 1"/>
          <p:cNvSpPr txBox="1">
            <a:spLocks/>
          </p:cNvSpPr>
          <p:nvPr/>
        </p:nvSpPr>
        <p:spPr>
          <a:xfrm>
            <a:off x="251520" y="1180735"/>
            <a:ext cx="8229600" cy="490066"/>
          </a:xfrm>
          <a:prstGeom prst="rect">
            <a:avLst/>
          </a:prstGeom>
        </p:spPr>
        <p:txBody>
          <a:bodyPr/>
          <a:lstStyle>
            <a:lvl1pPr algn="l" rtl="0" eaLnBrk="0" fontAlgn="base" latinLnBrk="1" hangingPunct="0">
              <a:lnSpc>
                <a:spcPct val="90000"/>
              </a:lnSpc>
              <a:spcBef>
                <a:spcPct val="0"/>
              </a:spcBef>
              <a:spcAft>
                <a:spcPct val="0"/>
              </a:spcAft>
              <a:defRPr kumimoji="1" sz="3200" b="0">
                <a:solidFill>
                  <a:schemeClr val="tx2"/>
                </a:solidFill>
                <a:latin typeface="Arial" pitchFamily="34" charset="0"/>
                <a:ea typeface="華康儷金黑" pitchFamily="49" charset="-120"/>
                <a:cs typeface="Arial" pitchFamily="34" charset="0"/>
              </a:defRPr>
            </a:lvl1pPr>
            <a:lvl2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2pPr>
            <a:lvl3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3pPr>
            <a:lvl4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4pPr>
            <a:lvl5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5pPr>
            <a:lvl6pPr marL="4572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6pPr>
            <a:lvl7pPr marL="9144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7pPr>
            <a:lvl8pPr marL="13716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8pPr>
            <a:lvl9pPr marL="18288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9pPr>
          </a:lstStyle>
          <a:p>
            <a:r>
              <a:rPr lang="zh-TW" altLang="zh-TW" sz="2400" b="1" dirty="0">
                <a:solidFill>
                  <a:srgbClr val="FF0000"/>
                </a:solidFill>
                <a:latin typeface="微軟正黑體" panose="020B0604030504040204" pitchFamily="34" charset="-120"/>
                <a:ea typeface="微軟正黑體" panose="020B0604030504040204" pitchFamily="34" charset="-120"/>
              </a:rPr>
              <a:t>參考下列步驟以利進行資料上傳</a:t>
            </a:r>
            <a:endParaRPr lang="zh-TW" altLang="en-US" sz="2400" b="1" kern="0"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01347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27</a:t>
            </a:fld>
            <a:endParaRPr lang="en-US" altLang="ko-KR"/>
          </a:p>
        </p:txBody>
      </p:sp>
      <p:pic>
        <p:nvPicPr>
          <p:cNvPr id="5" name="圖片 4"/>
          <p:cNvPicPr>
            <a:picLocks noChangeAspect="1"/>
          </p:cNvPicPr>
          <p:nvPr/>
        </p:nvPicPr>
        <p:blipFill>
          <a:blip r:embed="rId2"/>
          <a:stretch>
            <a:fillRect/>
          </a:stretch>
        </p:blipFill>
        <p:spPr>
          <a:xfrm>
            <a:off x="181671" y="1508914"/>
            <a:ext cx="8780658" cy="4939120"/>
          </a:xfrm>
          <a:prstGeom prst="rect">
            <a:avLst/>
          </a:prstGeom>
          <a:ln>
            <a:solidFill>
              <a:srgbClr val="000000"/>
            </a:solidFill>
          </a:ln>
        </p:spPr>
      </p:pic>
      <p:sp>
        <p:nvSpPr>
          <p:cNvPr id="6" name="標題 1"/>
          <p:cNvSpPr>
            <a:spLocks noGrp="1"/>
          </p:cNvSpPr>
          <p:nvPr>
            <p:ph type="title"/>
          </p:nvPr>
        </p:nvSpPr>
        <p:spPr>
          <a:xfrm>
            <a:off x="457200" y="274638"/>
            <a:ext cx="8229600" cy="490066"/>
          </a:xfrm>
        </p:spPr>
        <p:txBody>
          <a:bodyPr/>
          <a:lstStyle/>
          <a:p>
            <a:r>
              <a:rPr lang="zh-TW" altLang="en-US" dirty="0" smtClean="0">
                <a:latin typeface="華康布丁體W7(P)" panose="040B0700000000000000" pitchFamily="82" charset="-120"/>
                <a:ea typeface="華康布丁體W7(P)" panose="040B0700000000000000" pitchFamily="82" charset="-120"/>
              </a:rPr>
              <a:t>雲端資料夾上傳</a:t>
            </a:r>
            <a:endParaRPr lang="zh-TW" altLang="en-US" dirty="0">
              <a:latin typeface="華康布丁體W7(P)" panose="040B0700000000000000" pitchFamily="82" charset="-120"/>
              <a:ea typeface="華康布丁體W7(P)" panose="040B0700000000000000" pitchFamily="82" charset="-120"/>
            </a:endParaRPr>
          </a:p>
        </p:txBody>
      </p:sp>
      <p:sp>
        <p:nvSpPr>
          <p:cNvPr id="7" name="標題 1"/>
          <p:cNvSpPr txBox="1">
            <a:spLocks/>
          </p:cNvSpPr>
          <p:nvPr/>
        </p:nvSpPr>
        <p:spPr>
          <a:xfrm>
            <a:off x="107504" y="1110134"/>
            <a:ext cx="2016224" cy="490066"/>
          </a:xfrm>
          <a:prstGeom prst="rect">
            <a:avLst/>
          </a:prstGeom>
        </p:spPr>
        <p:txBody>
          <a:bodyPr/>
          <a:lstStyle>
            <a:lvl1pPr algn="l" rtl="0" eaLnBrk="0" fontAlgn="base" latinLnBrk="1" hangingPunct="0">
              <a:lnSpc>
                <a:spcPct val="90000"/>
              </a:lnSpc>
              <a:spcBef>
                <a:spcPct val="0"/>
              </a:spcBef>
              <a:spcAft>
                <a:spcPct val="0"/>
              </a:spcAft>
              <a:defRPr kumimoji="1" sz="3200" b="0">
                <a:solidFill>
                  <a:schemeClr val="tx2"/>
                </a:solidFill>
                <a:latin typeface="Arial" pitchFamily="34" charset="0"/>
                <a:ea typeface="華康儷金黑" pitchFamily="49" charset="-120"/>
                <a:cs typeface="Arial" pitchFamily="34" charset="0"/>
              </a:defRPr>
            </a:lvl1pPr>
            <a:lvl2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2pPr>
            <a:lvl3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3pPr>
            <a:lvl4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4pPr>
            <a:lvl5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5pPr>
            <a:lvl6pPr marL="4572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6pPr>
            <a:lvl7pPr marL="9144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7pPr>
            <a:lvl8pPr marL="13716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8pPr>
            <a:lvl9pPr marL="18288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9pPr>
          </a:lstStyle>
          <a:p>
            <a:r>
              <a:rPr lang="zh-TW" altLang="en-US" sz="2400" b="1" dirty="0" smtClean="0">
                <a:solidFill>
                  <a:srgbClr val="FF0000"/>
                </a:solidFill>
                <a:latin typeface="微軟正黑體" panose="020B0604030504040204" pitchFamily="34" charset="-120"/>
                <a:ea typeface="微軟正黑體" panose="020B0604030504040204" pitchFamily="34" charset="-120"/>
              </a:rPr>
              <a:t>以畢服會為例</a:t>
            </a:r>
            <a:endParaRPr lang="zh-TW" altLang="en-US" sz="2400" b="1" kern="0"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02139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28</a:t>
            </a:fld>
            <a:endParaRPr lang="en-US" altLang="ko-KR"/>
          </a:p>
        </p:txBody>
      </p:sp>
      <p:pic>
        <p:nvPicPr>
          <p:cNvPr id="5" name="圖片 4"/>
          <p:cNvPicPr>
            <a:picLocks noChangeAspect="1"/>
          </p:cNvPicPr>
          <p:nvPr/>
        </p:nvPicPr>
        <p:blipFill>
          <a:blip r:embed="rId2"/>
          <a:stretch>
            <a:fillRect/>
          </a:stretch>
        </p:blipFill>
        <p:spPr>
          <a:xfrm>
            <a:off x="475456" y="1597563"/>
            <a:ext cx="8229600" cy="4629150"/>
          </a:xfrm>
          <a:prstGeom prst="rect">
            <a:avLst/>
          </a:prstGeom>
          <a:ln>
            <a:solidFill>
              <a:srgbClr val="000000"/>
            </a:solidFill>
          </a:ln>
        </p:spPr>
      </p:pic>
      <p:sp>
        <p:nvSpPr>
          <p:cNvPr id="6" name="標題 1"/>
          <p:cNvSpPr>
            <a:spLocks noGrp="1"/>
          </p:cNvSpPr>
          <p:nvPr>
            <p:ph type="title"/>
          </p:nvPr>
        </p:nvSpPr>
        <p:spPr>
          <a:xfrm>
            <a:off x="457200" y="274638"/>
            <a:ext cx="8229600" cy="490066"/>
          </a:xfrm>
        </p:spPr>
        <p:txBody>
          <a:bodyPr/>
          <a:lstStyle/>
          <a:p>
            <a:r>
              <a:rPr lang="zh-TW" altLang="en-US" dirty="0" smtClean="0">
                <a:latin typeface="華康布丁體W7(P)" panose="040B0700000000000000" pitchFamily="82" charset="-120"/>
                <a:ea typeface="華康布丁體W7(P)" panose="040B0700000000000000" pitchFamily="82" charset="-120"/>
              </a:rPr>
              <a:t>雲端資料夾上傳</a:t>
            </a:r>
            <a:endParaRPr lang="zh-TW" altLang="en-US" dirty="0">
              <a:latin typeface="華康布丁體W7(P)" panose="040B0700000000000000" pitchFamily="82" charset="-120"/>
              <a:ea typeface="華康布丁體W7(P)" panose="040B0700000000000000" pitchFamily="82" charset="-120"/>
            </a:endParaRPr>
          </a:p>
        </p:txBody>
      </p:sp>
      <p:sp>
        <p:nvSpPr>
          <p:cNvPr id="7" name="矩形 6"/>
          <p:cNvSpPr/>
          <p:nvPr/>
        </p:nvSpPr>
        <p:spPr bwMode="auto">
          <a:xfrm>
            <a:off x="475456" y="3068960"/>
            <a:ext cx="1000200" cy="216024"/>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0"/>
              </a:spcBef>
              <a:spcAft>
                <a:spcPct val="0"/>
              </a:spcAft>
              <a:buClrTx/>
              <a:buSzTx/>
              <a:buFontTx/>
              <a:buNone/>
              <a:tabLst/>
            </a:pPr>
            <a:endParaRPr kumimoji="1" lang="zh-TW" altLang="en-US" sz="1800" b="0" i="0" u="none" strike="noStrike" cap="none" normalizeH="0" baseline="0" smtClean="0">
              <a:ln>
                <a:noFill/>
              </a:ln>
              <a:solidFill>
                <a:schemeClr val="tx1"/>
              </a:solidFill>
              <a:effectLst/>
              <a:latin typeface="굴림" pitchFamily="34" charset="-127"/>
              <a:ea typeface="굴림" pitchFamily="34" charset="-127"/>
            </a:endParaRPr>
          </a:p>
        </p:txBody>
      </p:sp>
      <p:sp>
        <p:nvSpPr>
          <p:cNvPr id="8" name="標題 1"/>
          <p:cNvSpPr txBox="1">
            <a:spLocks/>
          </p:cNvSpPr>
          <p:nvPr/>
        </p:nvSpPr>
        <p:spPr>
          <a:xfrm>
            <a:off x="107504" y="1110134"/>
            <a:ext cx="2016224" cy="490066"/>
          </a:xfrm>
          <a:prstGeom prst="rect">
            <a:avLst/>
          </a:prstGeom>
        </p:spPr>
        <p:txBody>
          <a:bodyPr/>
          <a:lstStyle>
            <a:lvl1pPr algn="l" rtl="0" eaLnBrk="0" fontAlgn="base" latinLnBrk="1" hangingPunct="0">
              <a:lnSpc>
                <a:spcPct val="90000"/>
              </a:lnSpc>
              <a:spcBef>
                <a:spcPct val="0"/>
              </a:spcBef>
              <a:spcAft>
                <a:spcPct val="0"/>
              </a:spcAft>
              <a:defRPr kumimoji="1" sz="3200" b="0">
                <a:solidFill>
                  <a:schemeClr val="tx2"/>
                </a:solidFill>
                <a:latin typeface="Arial" pitchFamily="34" charset="0"/>
                <a:ea typeface="華康儷金黑" pitchFamily="49" charset="-120"/>
                <a:cs typeface="Arial" pitchFamily="34" charset="0"/>
              </a:defRPr>
            </a:lvl1pPr>
            <a:lvl2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2pPr>
            <a:lvl3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3pPr>
            <a:lvl4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4pPr>
            <a:lvl5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5pPr>
            <a:lvl6pPr marL="4572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6pPr>
            <a:lvl7pPr marL="9144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7pPr>
            <a:lvl8pPr marL="13716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8pPr>
            <a:lvl9pPr marL="18288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9pPr>
          </a:lstStyle>
          <a:p>
            <a:r>
              <a:rPr lang="zh-TW" altLang="en-US" sz="2400" b="1" dirty="0" smtClean="0">
                <a:solidFill>
                  <a:srgbClr val="FF0000"/>
                </a:solidFill>
                <a:latin typeface="微軟正黑體" panose="020B0604030504040204" pitchFamily="34" charset="-120"/>
                <a:ea typeface="微軟正黑體" panose="020B0604030504040204" pitchFamily="34" charset="-120"/>
              </a:rPr>
              <a:t>以畢服會為例</a:t>
            </a:r>
            <a:endParaRPr lang="zh-TW" altLang="en-US" sz="2400" b="1" kern="0"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61824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29</a:t>
            </a:fld>
            <a:endParaRPr lang="en-US" altLang="ko-KR"/>
          </a:p>
        </p:txBody>
      </p:sp>
      <p:pic>
        <p:nvPicPr>
          <p:cNvPr id="5" name="圖片 4"/>
          <p:cNvPicPr>
            <a:picLocks noChangeAspect="1"/>
          </p:cNvPicPr>
          <p:nvPr/>
        </p:nvPicPr>
        <p:blipFill rotWithShape="1">
          <a:blip r:embed="rId2"/>
          <a:srcRect b="3135"/>
          <a:stretch/>
        </p:blipFill>
        <p:spPr>
          <a:xfrm>
            <a:off x="27908" y="1600199"/>
            <a:ext cx="9124696" cy="4781129"/>
          </a:xfrm>
          <a:prstGeom prst="rect">
            <a:avLst/>
          </a:prstGeom>
          <a:ln>
            <a:solidFill>
              <a:srgbClr val="000000"/>
            </a:solidFill>
          </a:ln>
        </p:spPr>
      </p:pic>
      <p:sp>
        <p:nvSpPr>
          <p:cNvPr id="6" name="標題 1"/>
          <p:cNvSpPr>
            <a:spLocks noGrp="1"/>
          </p:cNvSpPr>
          <p:nvPr>
            <p:ph type="title"/>
          </p:nvPr>
        </p:nvSpPr>
        <p:spPr>
          <a:xfrm>
            <a:off x="457200" y="274638"/>
            <a:ext cx="8229600" cy="490066"/>
          </a:xfrm>
        </p:spPr>
        <p:txBody>
          <a:bodyPr/>
          <a:lstStyle/>
          <a:p>
            <a:r>
              <a:rPr lang="zh-TW" altLang="en-US" dirty="0" smtClean="0">
                <a:latin typeface="華康布丁體W7(P)" panose="040B0700000000000000" pitchFamily="82" charset="-120"/>
                <a:ea typeface="華康布丁體W7(P)" panose="040B0700000000000000" pitchFamily="82" charset="-120"/>
              </a:rPr>
              <a:t>雲端資料夾上傳</a:t>
            </a:r>
            <a:endParaRPr lang="zh-TW" altLang="en-US" dirty="0">
              <a:latin typeface="華康布丁體W7(P)" panose="040B0700000000000000" pitchFamily="82" charset="-120"/>
              <a:ea typeface="華康布丁體W7(P)" panose="040B0700000000000000" pitchFamily="82" charset="-120"/>
            </a:endParaRPr>
          </a:p>
        </p:txBody>
      </p:sp>
      <p:sp>
        <p:nvSpPr>
          <p:cNvPr id="7" name="標題 1"/>
          <p:cNvSpPr txBox="1">
            <a:spLocks/>
          </p:cNvSpPr>
          <p:nvPr/>
        </p:nvSpPr>
        <p:spPr>
          <a:xfrm>
            <a:off x="107504" y="1110134"/>
            <a:ext cx="2016224" cy="490066"/>
          </a:xfrm>
          <a:prstGeom prst="rect">
            <a:avLst/>
          </a:prstGeom>
        </p:spPr>
        <p:txBody>
          <a:bodyPr/>
          <a:lstStyle>
            <a:lvl1pPr algn="l" rtl="0" eaLnBrk="0" fontAlgn="base" latinLnBrk="1" hangingPunct="0">
              <a:lnSpc>
                <a:spcPct val="90000"/>
              </a:lnSpc>
              <a:spcBef>
                <a:spcPct val="0"/>
              </a:spcBef>
              <a:spcAft>
                <a:spcPct val="0"/>
              </a:spcAft>
              <a:defRPr kumimoji="1" sz="3200" b="0">
                <a:solidFill>
                  <a:schemeClr val="tx2"/>
                </a:solidFill>
                <a:latin typeface="Arial" pitchFamily="34" charset="0"/>
                <a:ea typeface="華康儷金黑" pitchFamily="49" charset="-120"/>
                <a:cs typeface="Arial" pitchFamily="34" charset="0"/>
              </a:defRPr>
            </a:lvl1pPr>
            <a:lvl2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2pPr>
            <a:lvl3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3pPr>
            <a:lvl4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4pPr>
            <a:lvl5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5pPr>
            <a:lvl6pPr marL="4572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6pPr>
            <a:lvl7pPr marL="9144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7pPr>
            <a:lvl8pPr marL="13716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8pPr>
            <a:lvl9pPr marL="18288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9pPr>
          </a:lstStyle>
          <a:p>
            <a:r>
              <a:rPr lang="zh-TW" altLang="en-US" sz="2400" b="1" dirty="0" smtClean="0">
                <a:solidFill>
                  <a:srgbClr val="FF0000"/>
                </a:solidFill>
                <a:latin typeface="微軟正黑體" panose="020B0604030504040204" pitchFamily="34" charset="-120"/>
                <a:ea typeface="微軟正黑體" panose="020B0604030504040204" pitchFamily="34" charset="-120"/>
              </a:rPr>
              <a:t>以畢服會為例</a:t>
            </a:r>
            <a:endParaRPr lang="zh-TW" altLang="en-US" sz="2400" b="1" kern="0"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84904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7504" y="274638"/>
            <a:ext cx="8229600" cy="1143000"/>
          </a:xfrm>
        </p:spPr>
        <p:txBody>
          <a:bodyPr/>
          <a:lstStyle/>
          <a:p>
            <a:r>
              <a:rPr lang="zh-TW" altLang="en-US" sz="2800" dirty="0">
                <a:solidFill>
                  <a:srgbClr val="FF7C80"/>
                </a:solidFill>
                <a:latin typeface="微軟正黑體" panose="020B0604030504040204" pitchFamily="34" charset="-120"/>
                <a:ea typeface="微軟正黑體" panose="020B0604030504040204" pitchFamily="34" charset="-120"/>
              </a:rPr>
              <a:t>中國文化大學學生自治組織與社團</a:t>
            </a:r>
            <a:r>
              <a:rPr lang="zh-TW" altLang="en-US" sz="2800" dirty="0" smtClean="0">
                <a:solidFill>
                  <a:srgbClr val="FF7C80"/>
                </a:solidFill>
                <a:latin typeface="微軟正黑體" panose="020B0604030504040204" pitchFamily="34" charset="-120"/>
                <a:ea typeface="微軟正黑體" panose="020B0604030504040204" pitchFamily="34" charset="-120"/>
              </a:rPr>
              <a:t>評鑑實施細則</a:t>
            </a:r>
            <a:endParaRPr lang="zh-TW" altLang="en-US" sz="2800" dirty="0">
              <a:latin typeface="微軟正黑體" panose="020B0604030504040204" pitchFamily="34" charset="-120"/>
              <a:ea typeface="微軟正黑體" panose="020B0604030504040204" pitchFamily="34" charset="-120"/>
            </a:endParaRPr>
          </a:p>
        </p:txBody>
      </p:sp>
      <p:sp>
        <p:nvSpPr>
          <p:cNvPr id="3" name="內容版面配置區 2"/>
          <p:cNvSpPr>
            <a:spLocks noGrp="1"/>
          </p:cNvSpPr>
          <p:nvPr>
            <p:ph idx="1"/>
          </p:nvPr>
        </p:nvSpPr>
        <p:spPr>
          <a:xfrm>
            <a:off x="457200" y="1412776"/>
            <a:ext cx="7931224" cy="4525963"/>
          </a:xfrm>
        </p:spPr>
        <p:txBody>
          <a:bodyPr/>
          <a:lstStyle/>
          <a:p>
            <a:pPr marL="0" indent="0">
              <a:buNone/>
            </a:pPr>
            <a:r>
              <a:rPr lang="zh-TW" altLang="zh-TW" sz="2000" dirty="0">
                <a:latin typeface="微軟正黑體" panose="020B0604030504040204" pitchFamily="34" charset="-120"/>
                <a:ea typeface="微軟正黑體" panose="020B0604030504040204" pitchFamily="34" charset="-120"/>
              </a:rPr>
              <a:t>獎勵辦法： </a:t>
            </a:r>
          </a:p>
          <a:p>
            <a:pPr marL="0" indent="0">
              <a:buNone/>
            </a:pPr>
            <a:r>
              <a:rPr lang="zh-TW" altLang="zh-TW" sz="2000" dirty="0">
                <a:latin typeface="微軟正黑體" panose="020B0604030504040204" pitchFamily="34" charset="-120"/>
                <a:ea typeface="微軟正黑體" panose="020B0604030504040204" pitchFamily="34" charset="-120"/>
              </a:rPr>
              <a:t>一、獎勵方式依</a:t>
            </a:r>
            <a:r>
              <a:rPr lang="zh-TW" altLang="zh-TW" sz="2000" dirty="0">
                <a:solidFill>
                  <a:srgbClr val="7030A0"/>
                </a:solidFill>
                <a:latin typeface="微軟正黑體" panose="020B0604030504040204" pitchFamily="34" charset="-120"/>
                <a:ea typeface="微軟正黑體" panose="020B0604030504040204" pitchFamily="34" charset="-120"/>
              </a:rPr>
              <a:t>平時評鑑、檔案評鑑</a:t>
            </a:r>
            <a:r>
              <a:rPr lang="zh-TW" altLang="zh-TW" sz="2000" dirty="0">
                <a:latin typeface="微軟正黑體" panose="020B0604030504040204" pitchFamily="34" charset="-120"/>
                <a:ea typeface="微軟正黑體" panose="020B0604030504040204" pitchFamily="34" charset="-120"/>
              </a:rPr>
              <a:t>及</a:t>
            </a:r>
            <a:r>
              <a:rPr lang="zh-TW" altLang="zh-TW" sz="2000" dirty="0">
                <a:solidFill>
                  <a:srgbClr val="7030A0"/>
                </a:solidFill>
                <a:latin typeface="微軟正黑體" panose="020B0604030504040204" pitchFamily="34" charset="-120"/>
                <a:ea typeface="微軟正黑體" panose="020B0604030504040204" pitchFamily="34" charset="-120"/>
              </a:rPr>
              <a:t>總體評鑑</a:t>
            </a:r>
            <a:r>
              <a:rPr lang="zh-TW" altLang="zh-TW" sz="2000" dirty="0">
                <a:latin typeface="微軟正黑體" panose="020B0604030504040204" pitchFamily="34" charset="-120"/>
                <a:ea typeface="微軟正黑體" panose="020B0604030504040204" pitchFamily="34" charset="-120"/>
              </a:rPr>
              <a:t>分別予以獎勵。</a:t>
            </a:r>
          </a:p>
          <a:p>
            <a:pPr lvl="1" fontAlgn="auto"/>
            <a:r>
              <a:rPr lang="zh-TW" altLang="zh-TW" sz="1800" dirty="0">
                <a:solidFill>
                  <a:srgbClr val="7030A0"/>
                </a:solidFill>
                <a:latin typeface="微軟正黑體" panose="020B0604030504040204" pitchFamily="34" charset="-120"/>
                <a:ea typeface="微軟正黑體" panose="020B0604030504040204" pitchFamily="34" charset="-120"/>
              </a:rPr>
              <a:t>平時評鑑</a:t>
            </a:r>
            <a:r>
              <a:rPr lang="zh-TW" altLang="zh-TW" sz="1800" dirty="0">
                <a:latin typeface="微軟正黑體" panose="020B0604030504040204" pitchFamily="34" charset="-120"/>
                <a:ea typeface="微軟正黑體" panose="020B0604030504040204" pitchFamily="34" charset="-120"/>
              </a:rPr>
              <a:t>：凡成績表現優異之學生社團均獲頒</a:t>
            </a:r>
            <a:r>
              <a:rPr lang="zh-TW" altLang="zh-TW" sz="1800" dirty="0">
                <a:solidFill>
                  <a:srgbClr val="FF5050"/>
                </a:solidFill>
                <a:latin typeface="微軟正黑體" panose="020B0604030504040204" pitchFamily="34" charset="-120"/>
                <a:ea typeface="微軟正黑體" panose="020B0604030504040204" pitchFamily="34" charset="-120"/>
              </a:rPr>
              <a:t>「社團平時評鑑績優獎狀」</a:t>
            </a:r>
            <a:r>
              <a:rPr lang="zh-TW" altLang="zh-TW" sz="1800" dirty="0">
                <a:latin typeface="微軟正黑體" panose="020B0604030504040204" pitchFamily="34" charset="-120"/>
                <a:ea typeface="微軟正黑體" panose="020B0604030504040204" pitchFamily="34" charset="-120"/>
              </a:rPr>
              <a:t>乙紙。</a:t>
            </a:r>
          </a:p>
          <a:p>
            <a:pPr lvl="1" fontAlgn="auto"/>
            <a:r>
              <a:rPr lang="zh-TW" altLang="zh-TW" sz="1800" dirty="0">
                <a:solidFill>
                  <a:srgbClr val="7030A0"/>
                </a:solidFill>
                <a:latin typeface="微軟正黑體" panose="020B0604030504040204" pitchFamily="34" charset="-120"/>
                <a:ea typeface="微軟正黑體" panose="020B0604030504040204" pitchFamily="34" charset="-120"/>
              </a:rPr>
              <a:t>檔案評鑑</a:t>
            </a:r>
            <a:r>
              <a:rPr lang="zh-TW" altLang="zh-TW" sz="1800" dirty="0">
                <a:latin typeface="微軟正黑體" panose="020B0604030504040204" pitchFamily="34" charset="-120"/>
                <a:ea typeface="微軟正黑體" panose="020B0604030504040204" pitchFamily="34" charset="-120"/>
              </a:rPr>
              <a:t>：競賽組依學生社團性質分別擇優敘獎，頒發</a:t>
            </a:r>
            <a:r>
              <a:rPr lang="zh-TW" altLang="zh-TW" sz="1800" dirty="0">
                <a:solidFill>
                  <a:srgbClr val="FF5050"/>
                </a:solidFill>
                <a:latin typeface="微軟正黑體" panose="020B0604030504040204" pitchFamily="34" charset="-120"/>
                <a:ea typeface="微軟正黑體" panose="020B0604030504040204" pitchFamily="34" charset="-120"/>
              </a:rPr>
              <a:t>「學生社團檔案評鑑績優獎狀」</a:t>
            </a:r>
            <a:r>
              <a:rPr lang="zh-TW" altLang="zh-TW" sz="1800" dirty="0">
                <a:latin typeface="微軟正黑體" panose="020B0604030504040204" pitchFamily="34" charset="-120"/>
                <a:ea typeface="微軟正黑體" panose="020B0604030504040204" pitchFamily="34" charset="-120"/>
              </a:rPr>
              <a:t>乙紙。</a:t>
            </a:r>
          </a:p>
          <a:p>
            <a:pPr lvl="1" fontAlgn="auto"/>
            <a:r>
              <a:rPr lang="zh-TW" altLang="zh-TW" sz="1800" dirty="0">
                <a:solidFill>
                  <a:srgbClr val="7030A0"/>
                </a:solidFill>
                <a:latin typeface="微軟正黑體" panose="020B0604030504040204" pitchFamily="34" charset="-120"/>
                <a:ea typeface="微軟正黑體" panose="020B0604030504040204" pitchFamily="34" charset="-120"/>
              </a:rPr>
              <a:t>總體評鑑</a:t>
            </a:r>
            <a:r>
              <a:rPr lang="zh-TW" altLang="zh-TW" sz="1800" dirty="0">
                <a:latin typeface="微軟正黑體" panose="020B0604030504040204" pitchFamily="34" charset="-120"/>
                <a:ea typeface="微軟正黑體" panose="020B0604030504040204" pitchFamily="34" charset="-120"/>
              </a:rPr>
              <a:t>：依學生社團性質分別敘獎，計有特優第一、特優等、優等、甲等及乙等，全校性社團成績分為卓越獎及傑出獎；</a:t>
            </a:r>
            <a:r>
              <a:rPr lang="zh-TW" altLang="zh-TW" sz="1800" b="1" dirty="0">
                <a:solidFill>
                  <a:srgbClr val="FF0000"/>
                </a:solidFill>
                <a:latin typeface="微軟正黑體" panose="020B0604030504040204" pitchFamily="34" charset="-120"/>
                <a:ea typeface="微軟正黑體" panose="020B0604030504040204" pitchFamily="34" charset="-120"/>
              </a:rPr>
              <a:t>優等</a:t>
            </a:r>
            <a:r>
              <a:rPr lang="zh-TW" altLang="zh-TW" sz="1800" b="1" dirty="0">
                <a:solidFill>
                  <a:srgbClr val="FFC000"/>
                </a:solidFill>
                <a:latin typeface="微軟正黑體" panose="020B0604030504040204" pitchFamily="34" charset="-120"/>
                <a:ea typeface="微軟正黑體" panose="020B0604030504040204" pitchFamily="34" charset="-120"/>
              </a:rPr>
              <a:t>以上名額依總體成績分配之，總計</a:t>
            </a:r>
            <a:r>
              <a:rPr lang="en-US" altLang="zh-TW" sz="1800" b="1" dirty="0">
                <a:solidFill>
                  <a:srgbClr val="FFC000"/>
                </a:solidFill>
                <a:latin typeface="微軟正黑體" panose="020B0604030504040204" pitchFamily="34" charset="-120"/>
                <a:ea typeface="微軟正黑體" panose="020B0604030504040204" pitchFamily="34" charset="-120"/>
              </a:rPr>
              <a:t>40</a:t>
            </a:r>
            <a:r>
              <a:rPr lang="zh-TW" altLang="zh-TW" sz="1800" b="1" dirty="0">
                <a:solidFill>
                  <a:srgbClr val="FFC000"/>
                </a:solidFill>
                <a:latin typeface="微軟正黑體" panose="020B0604030504040204" pitchFamily="34" charset="-120"/>
                <a:ea typeface="微軟正黑體" panose="020B0604030504040204" pitchFamily="34" charset="-120"/>
              </a:rPr>
              <a:t>名</a:t>
            </a:r>
            <a:r>
              <a:rPr lang="zh-TW" altLang="zh-TW" sz="1800" b="1" dirty="0" smtClean="0">
                <a:solidFill>
                  <a:srgbClr val="FFC000"/>
                </a:solidFill>
                <a:latin typeface="微軟正黑體" panose="020B0604030504040204" pitchFamily="34" charset="-120"/>
                <a:ea typeface="微軟正黑體" panose="020B0604030504040204" pitchFamily="34" charset="-120"/>
              </a:rPr>
              <a:t>。</a:t>
            </a:r>
            <a:endParaRPr lang="en-US" altLang="zh-TW" sz="1800" b="1" dirty="0" smtClean="0">
              <a:solidFill>
                <a:srgbClr val="FFC000"/>
              </a:solidFill>
              <a:latin typeface="微軟正黑體" panose="020B0604030504040204" pitchFamily="34" charset="-120"/>
              <a:ea typeface="微軟正黑體" panose="020B0604030504040204" pitchFamily="34" charset="-120"/>
            </a:endParaRPr>
          </a:p>
          <a:p>
            <a:pPr marL="457200" lvl="1" indent="-457200" fontAlgn="auto">
              <a:buNone/>
            </a:pPr>
            <a:r>
              <a:rPr lang="zh-TW" altLang="zh-TW" sz="2000" dirty="0" smtClean="0">
                <a:latin typeface="微軟正黑體" panose="020B0604030504040204" pitchFamily="34" charset="-120"/>
                <a:ea typeface="微軟正黑體" panose="020B0604030504040204" pitchFamily="34" charset="-120"/>
              </a:rPr>
              <a:t>二</a:t>
            </a:r>
            <a:r>
              <a:rPr lang="zh-TW" altLang="zh-TW" sz="2000" dirty="0">
                <a:latin typeface="微軟正黑體" panose="020B0604030504040204" pitchFamily="34" charset="-120"/>
                <a:ea typeface="微軟正黑體" panose="020B0604030504040204" pitchFamily="34" charset="-120"/>
              </a:rPr>
              <a:t>、凡績優社團獲學校推派參加「全國大專校院學生社團及全校性學生自治組織評鑑暨觀摩活動」，依本校「學生獎懲規則」予以敘獎。</a:t>
            </a:r>
          </a:p>
          <a:p>
            <a:pPr marL="442913" indent="-442913">
              <a:buNone/>
            </a:pPr>
            <a:r>
              <a:rPr lang="zh-TW" altLang="zh-TW" sz="2000" dirty="0" smtClean="0">
                <a:latin typeface="微軟正黑體" panose="020B0604030504040204" pitchFamily="34" charset="-120"/>
                <a:ea typeface="微軟正黑體" panose="020B0604030504040204" pitchFamily="34" charset="-120"/>
              </a:rPr>
              <a:t>三</a:t>
            </a:r>
            <a:r>
              <a:rPr lang="zh-TW" altLang="zh-TW" sz="2000" dirty="0">
                <a:latin typeface="微軟正黑體" panose="020B0604030504040204" pitchFamily="34" charset="-120"/>
                <a:ea typeface="微軟正黑體" panose="020B0604030504040204" pitchFamily="34" charset="-120"/>
              </a:rPr>
              <a:t>、各類別錄取名額將於評審會議中視各類別報名參賽之社團數量及實際表現擇優決定，鼓勵社團踴躍參加。</a:t>
            </a:r>
            <a:endParaRPr lang="zh-TW" altLang="en-US" sz="2000" dirty="0">
              <a:latin typeface="微軟正黑體" panose="020B0604030504040204" pitchFamily="34" charset="-120"/>
              <a:ea typeface="微軟正黑體" panose="020B0604030504040204" pitchFamily="34" charset="-120"/>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3</a:t>
            </a:fld>
            <a:endParaRPr lang="en-US" altLang="ko-KR"/>
          </a:p>
        </p:txBody>
      </p:sp>
    </p:spTree>
    <p:extLst>
      <p:ext uri="{BB962C8B-B14F-4D97-AF65-F5344CB8AC3E}">
        <p14:creationId xmlns:p14="http://schemas.microsoft.com/office/powerpoint/2010/main" val="26449214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30</a:t>
            </a:fld>
            <a:endParaRPr lang="en-US" altLang="ko-KR"/>
          </a:p>
        </p:txBody>
      </p:sp>
      <p:pic>
        <p:nvPicPr>
          <p:cNvPr id="5" name="圖片 4"/>
          <p:cNvPicPr>
            <a:picLocks noChangeAspect="1"/>
          </p:cNvPicPr>
          <p:nvPr/>
        </p:nvPicPr>
        <p:blipFill rotWithShape="1">
          <a:blip r:embed="rId2"/>
          <a:srcRect b="4006"/>
          <a:stretch/>
        </p:blipFill>
        <p:spPr>
          <a:xfrm>
            <a:off x="101662" y="1600200"/>
            <a:ext cx="8940676" cy="4827650"/>
          </a:xfrm>
          <a:prstGeom prst="rect">
            <a:avLst/>
          </a:prstGeom>
          <a:ln>
            <a:solidFill>
              <a:srgbClr val="000000"/>
            </a:solidFill>
          </a:ln>
        </p:spPr>
      </p:pic>
      <p:sp>
        <p:nvSpPr>
          <p:cNvPr id="6" name="標題 1"/>
          <p:cNvSpPr>
            <a:spLocks noGrp="1"/>
          </p:cNvSpPr>
          <p:nvPr>
            <p:ph type="title"/>
          </p:nvPr>
        </p:nvSpPr>
        <p:spPr>
          <a:xfrm>
            <a:off x="457200" y="274638"/>
            <a:ext cx="8229600" cy="490066"/>
          </a:xfrm>
        </p:spPr>
        <p:txBody>
          <a:bodyPr/>
          <a:lstStyle/>
          <a:p>
            <a:r>
              <a:rPr lang="zh-TW" altLang="en-US" dirty="0" smtClean="0">
                <a:latin typeface="華康布丁體W7(P)" panose="040B0700000000000000" pitchFamily="82" charset="-120"/>
                <a:ea typeface="華康布丁體W7(P)" panose="040B0700000000000000" pitchFamily="82" charset="-120"/>
              </a:rPr>
              <a:t>雲端資料夾上傳</a:t>
            </a:r>
            <a:endParaRPr lang="zh-TW" altLang="en-US" dirty="0">
              <a:latin typeface="華康布丁體W7(P)" panose="040B0700000000000000" pitchFamily="82" charset="-120"/>
              <a:ea typeface="華康布丁體W7(P)" panose="040B0700000000000000" pitchFamily="82" charset="-120"/>
            </a:endParaRPr>
          </a:p>
        </p:txBody>
      </p:sp>
      <p:sp>
        <p:nvSpPr>
          <p:cNvPr id="7" name="標題 1"/>
          <p:cNvSpPr txBox="1">
            <a:spLocks/>
          </p:cNvSpPr>
          <p:nvPr/>
        </p:nvSpPr>
        <p:spPr>
          <a:xfrm>
            <a:off x="107504" y="1110134"/>
            <a:ext cx="2016224" cy="490066"/>
          </a:xfrm>
          <a:prstGeom prst="rect">
            <a:avLst/>
          </a:prstGeom>
        </p:spPr>
        <p:txBody>
          <a:bodyPr/>
          <a:lstStyle>
            <a:lvl1pPr algn="l" rtl="0" eaLnBrk="0" fontAlgn="base" latinLnBrk="1" hangingPunct="0">
              <a:lnSpc>
                <a:spcPct val="90000"/>
              </a:lnSpc>
              <a:spcBef>
                <a:spcPct val="0"/>
              </a:spcBef>
              <a:spcAft>
                <a:spcPct val="0"/>
              </a:spcAft>
              <a:defRPr kumimoji="1" sz="3200" b="0">
                <a:solidFill>
                  <a:schemeClr val="tx2"/>
                </a:solidFill>
                <a:latin typeface="Arial" pitchFamily="34" charset="0"/>
                <a:ea typeface="華康儷金黑" pitchFamily="49" charset="-120"/>
                <a:cs typeface="Arial" pitchFamily="34" charset="0"/>
              </a:defRPr>
            </a:lvl1pPr>
            <a:lvl2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2pPr>
            <a:lvl3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3pPr>
            <a:lvl4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4pPr>
            <a:lvl5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5pPr>
            <a:lvl6pPr marL="4572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6pPr>
            <a:lvl7pPr marL="9144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7pPr>
            <a:lvl8pPr marL="13716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8pPr>
            <a:lvl9pPr marL="18288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9pPr>
          </a:lstStyle>
          <a:p>
            <a:r>
              <a:rPr lang="zh-TW" altLang="en-US" sz="2400" b="1" dirty="0" smtClean="0">
                <a:solidFill>
                  <a:srgbClr val="FF0000"/>
                </a:solidFill>
                <a:latin typeface="微軟正黑體" panose="020B0604030504040204" pitchFamily="34" charset="-120"/>
                <a:ea typeface="微軟正黑體" panose="020B0604030504040204" pitchFamily="34" charset="-120"/>
              </a:rPr>
              <a:t>以畢服會為例</a:t>
            </a:r>
            <a:endParaRPr lang="zh-TW" altLang="en-US" sz="2400" b="1" kern="0"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21965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31</a:t>
            </a:fld>
            <a:endParaRPr lang="en-US" altLang="ko-KR"/>
          </a:p>
        </p:txBody>
      </p:sp>
      <p:pic>
        <p:nvPicPr>
          <p:cNvPr id="5" name="圖片 4"/>
          <p:cNvPicPr>
            <a:picLocks noChangeAspect="1"/>
          </p:cNvPicPr>
          <p:nvPr/>
        </p:nvPicPr>
        <p:blipFill>
          <a:blip r:embed="rId2"/>
          <a:stretch>
            <a:fillRect/>
          </a:stretch>
        </p:blipFill>
        <p:spPr>
          <a:xfrm>
            <a:off x="217278" y="1599541"/>
            <a:ext cx="6257143" cy="3200000"/>
          </a:xfrm>
          <a:prstGeom prst="rect">
            <a:avLst/>
          </a:prstGeom>
          <a:ln>
            <a:solidFill>
              <a:srgbClr val="000000"/>
            </a:solidFill>
          </a:ln>
        </p:spPr>
      </p:pic>
      <p:pic>
        <p:nvPicPr>
          <p:cNvPr id="6" name="圖片 5"/>
          <p:cNvPicPr>
            <a:picLocks noChangeAspect="1"/>
          </p:cNvPicPr>
          <p:nvPr/>
        </p:nvPicPr>
        <p:blipFill>
          <a:blip r:embed="rId3"/>
          <a:stretch>
            <a:fillRect/>
          </a:stretch>
        </p:blipFill>
        <p:spPr>
          <a:xfrm>
            <a:off x="1010237" y="3789040"/>
            <a:ext cx="7729678" cy="2613632"/>
          </a:xfrm>
          <a:prstGeom prst="rect">
            <a:avLst/>
          </a:prstGeom>
          <a:ln>
            <a:solidFill>
              <a:srgbClr val="000000"/>
            </a:solidFill>
          </a:ln>
        </p:spPr>
      </p:pic>
      <p:sp>
        <p:nvSpPr>
          <p:cNvPr id="7" name="矩形 6"/>
          <p:cNvSpPr/>
          <p:nvPr/>
        </p:nvSpPr>
        <p:spPr bwMode="auto">
          <a:xfrm>
            <a:off x="3345850" y="2749707"/>
            <a:ext cx="2848093" cy="80121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0"/>
              </a:spcBef>
              <a:spcAft>
                <a:spcPct val="0"/>
              </a:spcAft>
              <a:buClrTx/>
              <a:buSzTx/>
              <a:buFontTx/>
              <a:buNone/>
              <a:tabLst/>
            </a:pPr>
            <a:endParaRPr kumimoji="1" lang="zh-TW" altLang="en-US" sz="1800" b="0" i="0" u="none" strike="noStrike" cap="none" normalizeH="0" baseline="0" smtClean="0">
              <a:ln>
                <a:solidFill>
                  <a:srgbClr val="FF0000"/>
                </a:solidFill>
              </a:ln>
              <a:noFill/>
              <a:effectLst/>
              <a:latin typeface="굴림" pitchFamily="34" charset="-127"/>
              <a:ea typeface="굴림" pitchFamily="34" charset="-127"/>
            </a:endParaRPr>
          </a:p>
        </p:txBody>
      </p:sp>
      <p:sp>
        <p:nvSpPr>
          <p:cNvPr id="8" name="矩形 7"/>
          <p:cNvSpPr/>
          <p:nvPr/>
        </p:nvSpPr>
        <p:spPr bwMode="auto">
          <a:xfrm>
            <a:off x="1133492" y="4623877"/>
            <a:ext cx="7272808" cy="80121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0"/>
              </a:spcBef>
              <a:spcAft>
                <a:spcPct val="0"/>
              </a:spcAft>
              <a:buClrTx/>
              <a:buSzTx/>
              <a:buFontTx/>
              <a:buNone/>
              <a:tabLst/>
            </a:pPr>
            <a:endParaRPr kumimoji="1" lang="zh-TW" altLang="en-US" sz="1800" b="0" i="0" u="none" strike="noStrike" cap="none" normalizeH="0" baseline="0" smtClean="0">
              <a:ln>
                <a:solidFill>
                  <a:srgbClr val="FF0000"/>
                </a:solidFill>
              </a:ln>
              <a:noFill/>
              <a:effectLst/>
              <a:latin typeface="굴림" pitchFamily="34" charset="-127"/>
              <a:ea typeface="굴림" pitchFamily="34" charset="-127"/>
            </a:endParaRPr>
          </a:p>
        </p:txBody>
      </p:sp>
      <p:sp>
        <p:nvSpPr>
          <p:cNvPr id="9" name="標題 1"/>
          <p:cNvSpPr>
            <a:spLocks noGrp="1"/>
          </p:cNvSpPr>
          <p:nvPr>
            <p:ph type="title"/>
          </p:nvPr>
        </p:nvSpPr>
        <p:spPr>
          <a:xfrm>
            <a:off x="457200" y="274638"/>
            <a:ext cx="8229600" cy="490066"/>
          </a:xfrm>
        </p:spPr>
        <p:txBody>
          <a:bodyPr/>
          <a:lstStyle/>
          <a:p>
            <a:r>
              <a:rPr lang="zh-TW" altLang="en-US" dirty="0" smtClean="0">
                <a:latin typeface="華康布丁體W7(P)" panose="040B0700000000000000" pitchFamily="82" charset="-120"/>
                <a:ea typeface="華康布丁體W7(P)" panose="040B0700000000000000" pitchFamily="82" charset="-120"/>
              </a:rPr>
              <a:t>雲端資料夾上傳</a:t>
            </a:r>
            <a:endParaRPr lang="zh-TW" altLang="en-US" dirty="0">
              <a:latin typeface="華康布丁體W7(P)" panose="040B0700000000000000" pitchFamily="82" charset="-120"/>
              <a:ea typeface="華康布丁體W7(P)" panose="040B0700000000000000" pitchFamily="82" charset="-120"/>
            </a:endParaRPr>
          </a:p>
        </p:txBody>
      </p:sp>
      <p:sp>
        <p:nvSpPr>
          <p:cNvPr id="10" name="標題 1"/>
          <p:cNvSpPr txBox="1">
            <a:spLocks/>
          </p:cNvSpPr>
          <p:nvPr/>
        </p:nvSpPr>
        <p:spPr>
          <a:xfrm>
            <a:off x="107504" y="1110134"/>
            <a:ext cx="2016224" cy="490066"/>
          </a:xfrm>
          <a:prstGeom prst="rect">
            <a:avLst/>
          </a:prstGeom>
        </p:spPr>
        <p:txBody>
          <a:bodyPr/>
          <a:lstStyle>
            <a:lvl1pPr algn="l" rtl="0" eaLnBrk="0" fontAlgn="base" latinLnBrk="1" hangingPunct="0">
              <a:lnSpc>
                <a:spcPct val="90000"/>
              </a:lnSpc>
              <a:spcBef>
                <a:spcPct val="0"/>
              </a:spcBef>
              <a:spcAft>
                <a:spcPct val="0"/>
              </a:spcAft>
              <a:defRPr kumimoji="1" sz="3200" b="0">
                <a:solidFill>
                  <a:schemeClr val="tx2"/>
                </a:solidFill>
                <a:latin typeface="Arial" pitchFamily="34" charset="0"/>
                <a:ea typeface="華康儷金黑" pitchFamily="49" charset="-120"/>
                <a:cs typeface="Arial" pitchFamily="34" charset="0"/>
              </a:defRPr>
            </a:lvl1pPr>
            <a:lvl2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2pPr>
            <a:lvl3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3pPr>
            <a:lvl4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4pPr>
            <a:lvl5pPr algn="l" rtl="0" eaLnBrk="0" fontAlgn="base" latinLnBrk="1" hangingPunct="0">
              <a:lnSpc>
                <a:spcPct val="90000"/>
              </a:lnSpc>
              <a:spcBef>
                <a:spcPct val="0"/>
              </a:spcBef>
              <a:spcAft>
                <a:spcPct val="0"/>
              </a:spcAft>
              <a:defRPr kumimoji="1" sz="3600" b="1">
                <a:solidFill>
                  <a:schemeClr val="tx2"/>
                </a:solidFill>
                <a:latin typeface="Times New Roman" pitchFamily="18" charset="0"/>
                <a:ea typeface="標楷體" pitchFamily="65" charset="-120"/>
              </a:defRPr>
            </a:lvl5pPr>
            <a:lvl6pPr marL="4572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6pPr>
            <a:lvl7pPr marL="9144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7pPr>
            <a:lvl8pPr marL="13716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8pPr>
            <a:lvl9pPr marL="1828800" algn="l" rtl="0" fontAlgn="base" latinLnBrk="1">
              <a:lnSpc>
                <a:spcPct val="90000"/>
              </a:lnSpc>
              <a:spcBef>
                <a:spcPct val="0"/>
              </a:spcBef>
              <a:spcAft>
                <a:spcPct val="0"/>
              </a:spcAft>
              <a:defRPr kumimoji="1" sz="3600" b="1">
                <a:solidFill>
                  <a:schemeClr val="tx2"/>
                </a:solidFill>
                <a:latin typeface="Times New Roman" pitchFamily="18" charset="0"/>
                <a:ea typeface="標楷體" pitchFamily="65" charset="-120"/>
              </a:defRPr>
            </a:lvl9pPr>
          </a:lstStyle>
          <a:p>
            <a:r>
              <a:rPr lang="zh-TW" altLang="en-US" sz="2400" b="1" dirty="0" smtClean="0">
                <a:solidFill>
                  <a:srgbClr val="FF0000"/>
                </a:solidFill>
                <a:latin typeface="微軟正黑體" panose="020B0604030504040204" pitchFamily="34" charset="-120"/>
                <a:ea typeface="微軟正黑體" panose="020B0604030504040204" pitchFamily="34" charset="-120"/>
              </a:rPr>
              <a:t>以畢服會為例</a:t>
            </a:r>
            <a:endParaRPr lang="zh-TW" altLang="en-US" sz="2400" b="1" kern="0" dirty="0">
              <a:solidFill>
                <a:srgbClr val="FF0000"/>
              </a:solidFill>
              <a:latin typeface="微軟正黑體" panose="020B0604030504040204" pitchFamily="34" charset="-120"/>
              <a:ea typeface="微軟正黑體" panose="020B0604030504040204" pitchFamily="34" charset="-120"/>
            </a:endParaRPr>
          </a:p>
        </p:txBody>
      </p:sp>
      <p:sp>
        <p:nvSpPr>
          <p:cNvPr id="11" name="矩形 10"/>
          <p:cNvSpPr/>
          <p:nvPr/>
        </p:nvSpPr>
        <p:spPr bwMode="auto">
          <a:xfrm>
            <a:off x="323528" y="1666365"/>
            <a:ext cx="3775397" cy="45779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0"/>
              </a:spcBef>
              <a:spcAft>
                <a:spcPct val="0"/>
              </a:spcAft>
              <a:buClrTx/>
              <a:buSzTx/>
              <a:buFontTx/>
              <a:buNone/>
              <a:tabLst/>
            </a:pPr>
            <a:endParaRPr kumimoji="1" lang="zh-TW" altLang="en-US" sz="1800" b="0" i="0" u="none" strike="noStrike" cap="none" normalizeH="0" baseline="0" smtClean="0">
              <a:ln>
                <a:solidFill>
                  <a:srgbClr val="FF0000"/>
                </a:solidFill>
              </a:ln>
              <a:noFill/>
              <a:effectLst/>
              <a:latin typeface="굴림" pitchFamily="34" charset="-127"/>
              <a:ea typeface="굴림" pitchFamily="34" charset="-127"/>
            </a:endParaRPr>
          </a:p>
        </p:txBody>
      </p:sp>
    </p:spTree>
    <p:extLst>
      <p:ext uri="{BB962C8B-B14F-4D97-AF65-F5344CB8AC3E}">
        <p14:creationId xmlns:p14="http://schemas.microsoft.com/office/powerpoint/2010/main" val="212541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latin typeface="微軟正黑體" panose="020B0604030504040204" pitchFamily="34" charset="-120"/>
                <a:ea typeface="微軟正黑體" panose="020B0604030504040204" pitchFamily="34" charset="-120"/>
              </a:rPr>
              <a:t>審閱組</a:t>
            </a:r>
            <a:endParaRPr lang="zh-TW" altLang="en-US" b="1" dirty="0">
              <a:latin typeface="微軟正黑體" panose="020B0604030504040204" pitchFamily="34" charset="-120"/>
              <a:ea typeface="微軟正黑體" panose="020B0604030504040204" pitchFamily="34" charset="-120"/>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32</a:t>
            </a:fld>
            <a:endParaRPr lang="en-US" altLang="ko-KR"/>
          </a:p>
        </p:txBody>
      </p:sp>
      <p:pic>
        <p:nvPicPr>
          <p:cNvPr id="7" name="圖片 6"/>
          <p:cNvPicPr>
            <a:picLocks noChangeAspect="1"/>
          </p:cNvPicPr>
          <p:nvPr/>
        </p:nvPicPr>
        <p:blipFill>
          <a:blip r:embed="rId2"/>
          <a:stretch>
            <a:fillRect/>
          </a:stretch>
        </p:blipFill>
        <p:spPr>
          <a:xfrm>
            <a:off x="1475426" y="1340768"/>
            <a:ext cx="6193148" cy="5021758"/>
          </a:xfrm>
          <a:prstGeom prst="rect">
            <a:avLst/>
          </a:prstGeom>
          <a:ln>
            <a:solidFill>
              <a:srgbClr val="000000"/>
            </a:solidFill>
          </a:ln>
        </p:spPr>
      </p:pic>
    </p:spTree>
    <p:extLst>
      <p:ext uri="{BB962C8B-B14F-4D97-AF65-F5344CB8AC3E}">
        <p14:creationId xmlns:p14="http://schemas.microsoft.com/office/powerpoint/2010/main" val="29124968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33</a:t>
            </a:fld>
            <a:endParaRPr lang="en-US" altLang="ko-KR"/>
          </a:p>
        </p:txBody>
      </p:sp>
      <p:pic>
        <p:nvPicPr>
          <p:cNvPr id="5" name="圖片 4"/>
          <p:cNvPicPr>
            <a:picLocks noChangeAspect="1"/>
          </p:cNvPicPr>
          <p:nvPr/>
        </p:nvPicPr>
        <p:blipFill>
          <a:blip r:embed="rId2"/>
          <a:stretch>
            <a:fillRect/>
          </a:stretch>
        </p:blipFill>
        <p:spPr>
          <a:xfrm>
            <a:off x="585592" y="2002624"/>
            <a:ext cx="8009327" cy="3721113"/>
          </a:xfrm>
          <a:prstGeom prst="rect">
            <a:avLst/>
          </a:prstGeom>
          <a:ln>
            <a:solidFill>
              <a:srgbClr val="000000"/>
            </a:solidFill>
          </a:ln>
        </p:spPr>
      </p:pic>
    </p:spTree>
    <p:extLst>
      <p:ext uri="{BB962C8B-B14F-4D97-AF65-F5344CB8AC3E}">
        <p14:creationId xmlns:p14="http://schemas.microsoft.com/office/powerpoint/2010/main" val="3894917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7504" y="188640"/>
            <a:ext cx="8229600" cy="1143000"/>
          </a:xfrm>
        </p:spPr>
        <p:txBody>
          <a:bodyPr/>
          <a:lstStyle/>
          <a:p>
            <a:r>
              <a:rPr lang="en-US" altLang="zh-TW" dirty="0" smtClean="0">
                <a:solidFill>
                  <a:srgbClr val="FF7C80"/>
                </a:solidFill>
                <a:latin typeface="華康布丁體W7(P)" panose="040B0700000000000000" pitchFamily="82" charset="-120"/>
                <a:ea typeface="華康布丁體W7(P)" panose="040B0700000000000000" pitchFamily="82" charset="-120"/>
              </a:rPr>
              <a:t>110</a:t>
            </a:r>
            <a:r>
              <a:rPr lang="zh-TW" altLang="en-US" dirty="0" smtClean="0">
                <a:solidFill>
                  <a:srgbClr val="FF7C80"/>
                </a:solidFill>
                <a:latin typeface="華康布丁體W7(P)" panose="040B0700000000000000" pitchFamily="82" charset="-120"/>
                <a:ea typeface="華康布丁體W7(P)" panose="040B0700000000000000" pitchFamily="82" charset="-120"/>
              </a:rPr>
              <a:t>學年度平時</a:t>
            </a:r>
            <a:r>
              <a:rPr lang="zh-TW" altLang="en-US" dirty="0">
                <a:solidFill>
                  <a:srgbClr val="FF7C80"/>
                </a:solidFill>
                <a:latin typeface="華康布丁體W7(P)" panose="040B0700000000000000" pitchFamily="82" charset="-120"/>
                <a:ea typeface="華康布丁體W7(P)" panose="040B0700000000000000" pitchFamily="82" charset="-120"/>
              </a:rPr>
              <a:t>評鑑分數</a:t>
            </a:r>
            <a:r>
              <a:rPr lang="zh-TW" altLang="en-US" dirty="0" smtClean="0">
                <a:solidFill>
                  <a:srgbClr val="FF7C80"/>
                </a:solidFill>
                <a:latin typeface="華康布丁體W7(P)" panose="040B0700000000000000" pitchFamily="82" charset="-120"/>
                <a:ea typeface="華康布丁體W7(P)" panose="040B0700000000000000" pitchFamily="82" charset="-120"/>
              </a:rPr>
              <a:t>統計 </a:t>
            </a:r>
            <a:r>
              <a:rPr lang="zh-TW" altLang="en-US" sz="1600" dirty="0" smtClean="0">
                <a:solidFill>
                  <a:srgbClr val="FF7C80"/>
                </a:solidFill>
                <a:latin typeface="華康布丁體W7(P)" panose="040B0700000000000000" pitchFamily="82" charset="-120"/>
                <a:ea typeface="華康布丁體W7(P)" panose="040B0700000000000000" pitchFamily="82" charset="-120"/>
              </a:rPr>
              <a:t>更新至</a:t>
            </a:r>
            <a:r>
              <a:rPr lang="en-US" altLang="zh-TW" sz="1600" dirty="0" smtClean="0">
                <a:solidFill>
                  <a:srgbClr val="FF7C80"/>
                </a:solidFill>
                <a:latin typeface="華康布丁體W7(P)" panose="040B0700000000000000" pitchFamily="82" charset="-120"/>
                <a:ea typeface="華康布丁體W7(P)" panose="040B0700000000000000" pitchFamily="82" charset="-120"/>
              </a:rPr>
              <a:t>05/04</a:t>
            </a:r>
            <a:endParaRPr lang="zh-TW" altLang="en-US" sz="1600" dirty="0">
              <a:solidFill>
                <a:srgbClr val="FF7C80"/>
              </a:solidFill>
              <a:latin typeface="華康布丁體W7(P)" panose="040B0700000000000000" pitchFamily="82" charset="-120"/>
              <a:ea typeface="華康布丁體W7(P)" panose="040B0700000000000000" pitchFamily="82" charset="-120"/>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34</a:t>
            </a:fld>
            <a:endParaRPr lang="en-US" altLang="ko-KR"/>
          </a:p>
        </p:txBody>
      </p:sp>
      <p:sp>
        <p:nvSpPr>
          <p:cNvPr id="6" name="文字方塊 5"/>
          <p:cNvSpPr txBox="1"/>
          <p:nvPr/>
        </p:nvSpPr>
        <p:spPr>
          <a:xfrm>
            <a:off x="3059832" y="5406315"/>
            <a:ext cx="2954655" cy="830997"/>
          </a:xfrm>
          <a:prstGeom prst="rect">
            <a:avLst/>
          </a:prstGeom>
          <a:noFill/>
        </p:spPr>
        <p:txBody>
          <a:bodyPr wrap="none" rtlCol="0">
            <a:spAutoFit/>
          </a:bodyPr>
          <a:lstStyle/>
          <a:p>
            <a:pPr algn="ctr"/>
            <a:r>
              <a:rPr lang="zh-TW" altLang="en-US" dirty="0" smtClean="0">
                <a:latin typeface="華康儷金黑" panose="020B0809000000000000" pitchFamily="49" charset="-120"/>
                <a:ea typeface="華康儷金黑" panose="020B0809000000000000" pitchFamily="49" charset="-120"/>
              </a:rPr>
              <a:t>請自行掃描閱覽</a:t>
            </a:r>
            <a:endParaRPr lang="en-US" altLang="zh-TW" dirty="0" smtClean="0">
              <a:latin typeface="華康儷金黑" panose="020B0809000000000000" pitchFamily="49" charset="-120"/>
              <a:ea typeface="華康儷金黑" panose="020B0809000000000000" pitchFamily="49" charset="-120"/>
            </a:endParaRPr>
          </a:p>
          <a:p>
            <a:pPr algn="ctr"/>
            <a:r>
              <a:rPr lang="zh-TW" altLang="en-US" dirty="0" smtClean="0">
                <a:latin typeface="華康儷金黑" panose="020B0809000000000000" pitchFamily="49" charset="-120"/>
                <a:ea typeface="華康儷金黑" panose="020B0809000000000000" pitchFamily="49" charset="-120"/>
              </a:rPr>
              <a:t>如有疑問請洽倩如</a:t>
            </a:r>
            <a:r>
              <a:rPr lang="zh-TW" altLang="en-US" dirty="0">
                <a:latin typeface="華康儷金黑" panose="020B0809000000000000" pitchFamily="49" charset="-120"/>
                <a:ea typeface="華康儷金黑" panose="020B0809000000000000" pitchFamily="49" charset="-120"/>
              </a:rPr>
              <a:t>姊</a:t>
            </a: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8997" y="1960815"/>
            <a:ext cx="2816324" cy="2816324"/>
          </a:xfrm>
          <a:prstGeom prst="rect">
            <a:avLst/>
          </a:prstGeom>
        </p:spPr>
      </p:pic>
    </p:spTree>
    <p:extLst>
      <p:ext uri="{BB962C8B-B14F-4D97-AF65-F5344CB8AC3E}">
        <p14:creationId xmlns:p14="http://schemas.microsoft.com/office/powerpoint/2010/main" val="1134485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a:blip r:embed="rId2"/>
          <a:stretch>
            <a:fillRect/>
          </a:stretch>
        </p:blipFill>
        <p:spPr>
          <a:xfrm>
            <a:off x="457200" y="1392746"/>
            <a:ext cx="8229600" cy="4936603"/>
          </a:xfrm>
          <a:prstGeom prst="rect">
            <a:avLst/>
          </a:prstGeom>
        </p:spPr>
      </p:pic>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35</a:t>
            </a:fld>
            <a:endParaRPr lang="en-US" altLang="ko-KR"/>
          </a:p>
        </p:txBody>
      </p:sp>
      <p:sp>
        <p:nvSpPr>
          <p:cNvPr id="6" name="矩形 5"/>
          <p:cNvSpPr/>
          <p:nvPr/>
        </p:nvSpPr>
        <p:spPr bwMode="auto">
          <a:xfrm>
            <a:off x="473958" y="6021288"/>
            <a:ext cx="1018456" cy="30806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0"/>
              </a:spcBef>
              <a:spcAft>
                <a:spcPct val="0"/>
              </a:spcAft>
              <a:buClrTx/>
              <a:buSzTx/>
              <a:buFontTx/>
              <a:buNone/>
              <a:tabLst/>
            </a:pPr>
            <a:endParaRPr kumimoji="1" lang="zh-TW" altLang="en-US" sz="1800" b="0" i="0" u="none" strike="noStrike" cap="none" normalizeH="0" baseline="0" smtClean="0">
              <a:ln>
                <a:noFill/>
              </a:ln>
              <a:solidFill>
                <a:schemeClr val="tx1"/>
              </a:solidFill>
              <a:effectLst/>
              <a:latin typeface="굴림" pitchFamily="34" charset="-127"/>
              <a:ea typeface="굴림" pitchFamily="34" charset="-127"/>
            </a:endParaRPr>
          </a:p>
        </p:txBody>
      </p:sp>
    </p:spTree>
    <p:extLst>
      <p:ext uri="{BB962C8B-B14F-4D97-AF65-F5344CB8AC3E}">
        <p14:creationId xmlns:p14="http://schemas.microsoft.com/office/powerpoint/2010/main" val="15205427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36</a:t>
            </a:fld>
            <a:endParaRPr lang="en-US" altLang="ko-KR"/>
          </a:p>
        </p:txBody>
      </p:sp>
      <p:pic>
        <p:nvPicPr>
          <p:cNvPr id="7" name="圖片 6"/>
          <p:cNvPicPr>
            <a:picLocks noChangeAspect="1"/>
          </p:cNvPicPr>
          <p:nvPr/>
        </p:nvPicPr>
        <p:blipFill>
          <a:blip r:embed="rId2"/>
          <a:stretch>
            <a:fillRect/>
          </a:stretch>
        </p:blipFill>
        <p:spPr>
          <a:xfrm>
            <a:off x="594512" y="2060848"/>
            <a:ext cx="7991488" cy="3231630"/>
          </a:xfrm>
          <a:prstGeom prst="rect">
            <a:avLst/>
          </a:prstGeom>
          <a:ln>
            <a:solidFill>
              <a:srgbClr val="000000"/>
            </a:solidFill>
          </a:ln>
        </p:spPr>
      </p:pic>
      <p:sp>
        <p:nvSpPr>
          <p:cNvPr id="8" name="矩形 7"/>
          <p:cNvSpPr/>
          <p:nvPr/>
        </p:nvSpPr>
        <p:spPr bwMode="auto">
          <a:xfrm>
            <a:off x="683568" y="4077072"/>
            <a:ext cx="1080120" cy="28803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0"/>
              </a:spcBef>
              <a:spcAft>
                <a:spcPct val="0"/>
              </a:spcAft>
              <a:buClrTx/>
              <a:buSzTx/>
              <a:buFontTx/>
              <a:buNone/>
              <a:tabLst/>
            </a:pPr>
            <a:endParaRPr kumimoji="1" lang="zh-TW" altLang="en-US" sz="1800" b="0" i="0" u="none" strike="noStrike" cap="none" normalizeH="0" baseline="0" smtClean="0">
              <a:ln>
                <a:noFill/>
              </a:ln>
              <a:solidFill>
                <a:schemeClr val="tx1"/>
              </a:solidFill>
              <a:effectLst/>
              <a:latin typeface="굴림" pitchFamily="34" charset="-127"/>
              <a:ea typeface="굴림" pitchFamily="34" charset="-127"/>
            </a:endParaRPr>
          </a:p>
        </p:txBody>
      </p:sp>
      <p:sp>
        <p:nvSpPr>
          <p:cNvPr id="9" name="矩形 8"/>
          <p:cNvSpPr/>
          <p:nvPr/>
        </p:nvSpPr>
        <p:spPr bwMode="auto">
          <a:xfrm>
            <a:off x="3018804" y="3914564"/>
            <a:ext cx="1265163" cy="28803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0"/>
              </a:spcBef>
              <a:spcAft>
                <a:spcPct val="0"/>
              </a:spcAft>
              <a:buClrTx/>
              <a:buSzTx/>
              <a:buFontTx/>
              <a:buNone/>
              <a:tabLst/>
            </a:pPr>
            <a:endParaRPr kumimoji="1" lang="zh-TW" altLang="en-US" sz="1800" b="0" i="0" u="none" strike="noStrike" cap="none" normalizeH="0" baseline="0" smtClean="0">
              <a:ln>
                <a:noFill/>
              </a:ln>
              <a:solidFill>
                <a:schemeClr val="tx1"/>
              </a:solidFill>
              <a:effectLst/>
              <a:latin typeface="굴림" pitchFamily="34" charset="-127"/>
              <a:ea typeface="굴림" pitchFamily="34" charset="-127"/>
            </a:endParaRPr>
          </a:p>
        </p:txBody>
      </p:sp>
      <p:pic>
        <p:nvPicPr>
          <p:cNvPr id="10" name="圖片 9"/>
          <p:cNvPicPr>
            <a:picLocks noChangeAspect="1"/>
          </p:cNvPicPr>
          <p:nvPr/>
        </p:nvPicPr>
        <p:blipFill rotWithShape="1">
          <a:blip r:embed="rId3"/>
          <a:srcRect t="3245"/>
          <a:stretch/>
        </p:blipFill>
        <p:spPr>
          <a:xfrm>
            <a:off x="5090472" y="4202596"/>
            <a:ext cx="3904762" cy="2147040"/>
          </a:xfrm>
          <a:prstGeom prst="rect">
            <a:avLst/>
          </a:prstGeom>
          <a:ln>
            <a:solidFill>
              <a:srgbClr val="000000"/>
            </a:solidFill>
          </a:ln>
        </p:spPr>
      </p:pic>
    </p:spTree>
    <p:extLst>
      <p:ext uri="{BB962C8B-B14F-4D97-AF65-F5344CB8AC3E}">
        <p14:creationId xmlns:p14="http://schemas.microsoft.com/office/powerpoint/2010/main" val="19413333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37</a:t>
            </a:fld>
            <a:endParaRPr lang="en-US" altLang="ko-KR"/>
          </a:p>
        </p:txBody>
      </p:sp>
      <p:pic>
        <p:nvPicPr>
          <p:cNvPr id="5" name="圖片 4"/>
          <p:cNvPicPr>
            <a:picLocks noChangeAspect="1"/>
          </p:cNvPicPr>
          <p:nvPr/>
        </p:nvPicPr>
        <p:blipFill>
          <a:blip r:embed="rId2"/>
          <a:stretch>
            <a:fillRect/>
          </a:stretch>
        </p:blipFill>
        <p:spPr>
          <a:xfrm>
            <a:off x="0" y="116632"/>
            <a:ext cx="9144000" cy="6741368"/>
          </a:xfrm>
          <a:prstGeom prst="rect">
            <a:avLst/>
          </a:prstGeom>
        </p:spPr>
      </p:pic>
    </p:spTree>
    <p:extLst>
      <p:ext uri="{BB962C8B-B14F-4D97-AF65-F5344CB8AC3E}">
        <p14:creationId xmlns:p14="http://schemas.microsoft.com/office/powerpoint/2010/main" val="11675243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5" name="內容版面配置區 4"/>
          <p:cNvPicPr>
            <a:picLocks noGrp="1" noChangeAspect="1"/>
          </p:cNvPicPr>
          <p:nvPr>
            <p:ph idx="1"/>
          </p:nvPr>
        </p:nvPicPr>
        <p:blipFill>
          <a:blip r:embed="rId2"/>
          <a:stretch>
            <a:fillRect/>
          </a:stretch>
        </p:blipFill>
        <p:spPr>
          <a:xfrm>
            <a:off x="762000" y="1556792"/>
            <a:ext cx="7620000" cy="4352925"/>
          </a:xfrm>
          <a:prstGeom prst="rect">
            <a:avLst/>
          </a:prstGeom>
        </p:spPr>
      </p:pic>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38</a:t>
            </a:fld>
            <a:endParaRPr lang="en-US" altLang="ko-KR"/>
          </a:p>
        </p:txBody>
      </p:sp>
    </p:spTree>
    <p:extLst>
      <p:ext uri="{BB962C8B-B14F-4D97-AF65-F5344CB8AC3E}">
        <p14:creationId xmlns:p14="http://schemas.microsoft.com/office/powerpoint/2010/main" val="40266853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7504" y="274638"/>
            <a:ext cx="8229600" cy="1143000"/>
          </a:xfrm>
        </p:spPr>
        <p:txBody>
          <a:bodyPr/>
          <a:lstStyle/>
          <a:p>
            <a:r>
              <a:rPr lang="zh-TW" altLang="en-US" sz="2800" dirty="0">
                <a:solidFill>
                  <a:srgbClr val="FF7C80"/>
                </a:solidFill>
                <a:latin typeface="微軟正黑體" panose="020B0604030504040204" pitchFamily="34" charset="-120"/>
                <a:ea typeface="微軟正黑體" panose="020B0604030504040204" pitchFamily="34" charset="-120"/>
              </a:rPr>
              <a:t>中國文化大學學生自治組織與社團評鑑實施細則</a:t>
            </a:r>
            <a:endParaRPr lang="zh-TW" altLang="en-US" sz="2800" dirty="0">
              <a:latin typeface="微軟正黑體" panose="020B0604030504040204" pitchFamily="34" charset="-120"/>
              <a:ea typeface="微軟正黑體" panose="020B0604030504040204" pitchFamily="34" charset="-120"/>
            </a:endParaRPr>
          </a:p>
        </p:txBody>
      </p:sp>
      <p:sp>
        <p:nvSpPr>
          <p:cNvPr id="3" name="內容版面配置區 2"/>
          <p:cNvSpPr>
            <a:spLocks noGrp="1"/>
          </p:cNvSpPr>
          <p:nvPr>
            <p:ph idx="1"/>
          </p:nvPr>
        </p:nvSpPr>
        <p:spPr>
          <a:xfrm>
            <a:off x="4590256" y="1752599"/>
            <a:ext cx="4312096" cy="4525963"/>
          </a:xfrm>
        </p:spPr>
        <p:txBody>
          <a:bodyPr/>
          <a:lstStyle/>
          <a:p>
            <a:pPr marL="457200" lvl="1" indent="-373063" fontAlgn="auto">
              <a:buNone/>
            </a:pPr>
            <a:endParaRPr lang="zh-TW" altLang="zh-TW" sz="1400" dirty="0">
              <a:latin typeface="微軟正黑體" panose="020B0604030504040204" pitchFamily="34" charset="-120"/>
              <a:ea typeface="微軟正黑體" panose="020B0604030504040204" pitchFamily="34" charset="-120"/>
            </a:endParaRPr>
          </a:p>
          <a:p>
            <a:pPr marL="442913" lvl="1" indent="-263525" fontAlgn="auto"/>
            <a:r>
              <a:rPr lang="zh-TW" altLang="zh-TW" sz="1400" dirty="0" smtClean="0">
                <a:solidFill>
                  <a:srgbClr val="AD356E"/>
                </a:solidFill>
                <a:latin typeface="微軟正黑體" panose="020B0604030504040204" pitchFamily="34" charset="-120"/>
                <a:ea typeface="微軟正黑體" panose="020B0604030504040204" pitchFamily="34" charset="-120"/>
              </a:rPr>
              <a:t>優等</a:t>
            </a:r>
            <a:r>
              <a:rPr lang="zh-TW" altLang="zh-TW" sz="1400" dirty="0">
                <a:latin typeface="微軟正黑體" panose="020B0604030504040204" pitchFamily="34" charset="-120"/>
                <a:ea typeface="微軟正黑體" panose="020B0604030504040204" pitchFamily="34" charset="-120"/>
              </a:rPr>
              <a:t>：</a:t>
            </a:r>
          </a:p>
          <a:p>
            <a:pPr marL="179388" lvl="0" indent="-179388" fontAlgn="auto">
              <a:buNone/>
            </a:pPr>
            <a:r>
              <a:rPr lang="en-US" altLang="zh-TW" sz="1400" dirty="0" smtClean="0">
                <a:latin typeface="微軟正黑體" panose="020B0604030504040204" pitchFamily="34" charset="-120"/>
                <a:ea typeface="微軟正黑體" panose="020B0604030504040204" pitchFamily="34" charset="-120"/>
              </a:rPr>
              <a:t>(1)</a:t>
            </a:r>
            <a:r>
              <a:rPr lang="zh-TW" altLang="zh-TW" sz="1400" dirty="0" smtClean="0">
                <a:latin typeface="微軟正黑體" panose="020B0604030504040204" pitchFamily="34" charset="-120"/>
                <a:ea typeface="微軟正黑體" panose="020B0604030504040204" pitchFamily="34" charset="-120"/>
              </a:rPr>
              <a:t>頒發</a:t>
            </a:r>
            <a:r>
              <a:rPr lang="zh-TW" altLang="zh-TW" sz="1400" dirty="0">
                <a:latin typeface="微軟正黑體" panose="020B0604030504040204" pitchFamily="34" charset="-120"/>
                <a:ea typeface="微軟正黑體" panose="020B0604030504040204" pitchFamily="34" charset="-120"/>
              </a:rPr>
              <a:t>社團暨負責人「學生社團績優獎狀」各乙紙。</a:t>
            </a:r>
          </a:p>
          <a:p>
            <a:pPr marL="0" lvl="0" indent="0" fontAlgn="auto">
              <a:buNone/>
            </a:pPr>
            <a:r>
              <a:rPr lang="en-US" altLang="zh-TW" sz="1400" dirty="0" smtClean="0">
                <a:latin typeface="微軟正黑體" panose="020B0604030504040204" pitchFamily="34" charset="-120"/>
                <a:ea typeface="微軟正黑體" panose="020B0604030504040204" pitchFamily="34" charset="-120"/>
              </a:rPr>
              <a:t>(2)</a:t>
            </a:r>
            <a:r>
              <a:rPr lang="zh-TW" altLang="zh-TW" sz="1400" dirty="0" smtClean="0">
                <a:latin typeface="微軟正黑體" panose="020B0604030504040204" pitchFamily="34" charset="-120"/>
                <a:ea typeface="微軟正黑體" panose="020B0604030504040204" pitchFamily="34" charset="-120"/>
              </a:rPr>
              <a:t>社團</a:t>
            </a:r>
            <a:r>
              <a:rPr lang="zh-TW" altLang="zh-TW" sz="1400" dirty="0">
                <a:latin typeface="微軟正黑體" panose="020B0604030504040204" pitchFamily="34" charset="-120"/>
                <a:ea typeface="微軟正黑體" panose="020B0604030504040204" pitchFamily="34" charset="-120"/>
              </a:rPr>
              <a:t>負責人記小功乙次。</a:t>
            </a:r>
          </a:p>
          <a:p>
            <a:pPr marL="0" lvl="0" indent="0" fontAlgn="auto">
              <a:buNone/>
            </a:pPr>
            <a:r>
              <a:rPr lang="en-US" altLang="zh-TW" sz="1400" dirty="0" smtClean="0">
                <a:latin typeface="微軟正黑體" panose="020B0604030504040204" pitchFamily="34" charset="-120"/>
                <a:ea typeface="微軟正黑體" panose="020B0604030504040204" pitchFamily="34" charset="-120"/>
              </a:rPr>
              <a:t>(3)</a:t>
            </a:r>
            <a:r>
              <a:rPr lang="zh-TW" altLang="zh-TW" sz="1400" dirty="0" smtClean="0">
                <a:latin typeface="微軟正黑體" panose="020B0604030504040204" pitchFamily="34" charset="-120"/>
                <a:ea typeface="微軟正黑體" panose="020B0604030504040204" pitchFamily="34" charset="-120"/>
              </a:rPr>
              <a:t>社團</a:t>
            </a:r>
            <a:r>
              <a:rPr lang="zh-TW" altLang="zh-TW" sz="1400" dirty="0">
                <a:latin typeface="微軟正黑體" panose="020B0604030504040204" pitchFamily="34" charset="-120"/>
                <a:ea typeface="微軟正黑體" panose="020B0604030504040204" pitchFamily="34" charset="-120"/>
              </a:rPr>
              <a:t>幹部記嘉獎二次。</a:t>
            </a:r>
          </a:p>
          <a:p>
            <a:pPr marL="0" lvl="0" indent="0" fontAlgn="auto">
              <a:buNone/>
            </a:pPr>
            <a:r>
              <a:rPr lang="en-US" altLang="zh-TW" sz="1400" dirty="0" smtClean="0">
                <a:latin typeface="微軟正黑體" panose="020B0604030504040204" pitchFamily="34" charset="-120"/>
                <a:ea typeface="微軟正黑體" panose="020B0604030504040204" pitchFamily="34" charset="-120"/>
              </a:rPr>
              <a:t>(4)</a:t>
            </a:r>
            <a:r>
              <a:rPr lang="zh-TW" altLang="zh-TW" sz="1400" dirty="0" smtClean="0">
                <a:latin typeface="微軟正黑體" panose="020B0604030504040204" pitchFamily="34" charset="-120"/>
                <a:ea typeface="微軟正黑體" panose="020B0604030504040204" pitchFamily="34" charset="-120"/>
              </a:rPr>
              <a:t>獲</a:t>
            </a:r>
            <a:r>
              <a:rPr lang="zh-TW" altLang="zh-TW" sz="1400" dirty="0">
                <a:latin typeface="微軟正黑體" panose="020B0604030504040204" pitchFamily="34" charset="-120"/>
                <a:ea typeface="微軟正黑體" panose="020B0604030504040204" pitchFamily="34" charset="-120"/>
              </a:rPr>
              <a:t>「績優社團及負責人獎學金」</a:t>
            </a:r>
            <a:r>
              <a:rPr lang="zh-TW" altLang="zh-TW" sz="1400" dirty="0">
                <a:solidFill>
                  <a:srgbClr val="FF0000"/>
                </a:solidFill>
                <a:latin typeface="微軟正黑體" panose="020B0604030504040204" pitchFamily="34" charset="-120"/>
                <a:ea typeface="微軟正黑體" panose="020B0604030504040204" pitchFamily="34" charset="-120"/>
              </a:rPr>
              <a:t>各五千元</a:t>
            </a:r>
            <a:r>
              <a:rPr lang="zh-TW" altLang="zh-TW" sz="1400" dirty="0">
                <a:latin typeface="微軟正黑體" panose="020B0604030504040204" pitchFamily="34" charset="-120"/>
                <a:ea typeface="微軟正黑體" panose="020B0604030504040204" pitchFamily="34" charset="-120"/>
              </a:rPr>
              <a:t>。</a:t>
            </a:r>
          </a:p>
          <a:p>
            <a:pPr marL="442913" lvl="1" indent="-263525" fontAlgn="auto"/>
            <a:endParaRPr lang="en-US" altLang="zh-TW" sz="1400" dirty="0" smtClean="0">
              <a:solidFill>
                <a:srgbClr val="AD356E"/>
              </a:solidFill>
              <a:latin typeface="微軟正黑體" panose="020B0604030504040204" pitchFamily="34" charset="-120"/>
              <a:ea typeface="微軟正黑體" panose="020B0604030504040204" pitchFamily="34" charset="-120"/>
            </a:endParaRPr>
          </a:p>
          <a:p>
            <a:pPr marL="442913" lvl="1" indent="-263525" fontAlgn="auto"/>
            <a:r>
              <a:rPr lang="zh-TW" altLang="zh-TW" sz="1400" dirty="0" smtClean="0">
                <a:solidFill>
                  <a:srgbClr val="AD356E"/>
                </a:solidFill>
                <a:latin typeface="微軟正黑體" panose="020B0604030504040204" pitchFamily="34" charset="-120"/>
                <a:ea typeface="微軟正黑體" panose="020B0604030504040204" pitchFamily="34" charset="-120"/>
              </a:rPr>
              <a:t>甲等</a:t>
            </a:r>
            <a:r>
              <a:rPr lang="zh-TW" altLang="zh-TW" sz="1400" dirty="0">
                <a:latin typeface="微軟正黑體" panose="020B0604030504040204" pitchFamily="34" charset="-120"/>
                <a:ea typeface="微軟正黑體" panose="020B0604030504040204" pitchFamily="34" charset="-120"/>
              </a:rPr>
              <a:t>：</a:t>
            </a:r>
          </a:p>
          <a:p>
            <a:pPr marL="0" lvl="0" indent="0" fontAlgn="auto">
              <a:buNone/>
            </a:pPr>
            <a:r>
              <a:rPr lang="en-US" altLang="zh-TW" sz="1400" dirty="0" smtClean="0">
                <a:latin typeface="微軟正黑體" panose="020B0604030504040204" pitchFamily="34" charset="-120"/>
                <a:ea typeface="微軟正黑體" panose="020B0604030504040204" pitchFamily="34" charset="-120"/>
              </a:rPr>
              <a:t>(1)</a:t>
            </a:r>
            <a:r>
              <a:rPr lang="zh-TW" altLang="zh-TW" sz="1400" dirty="0" smtClean="0">
                <a:latin typeface="微軟正黑體" panose="020B0604030504040204" pitchFamily="34" charset="-120"/>
                <a:ea typeface="微軟正黑體" panose="020B0604030504040204" pitchFamily="34" charset="-120"/>
              </a:rPr>
              <a:t>頒發</a:t>
            </a:r>
            <a:r>
              <a:rPr lang="zh-TW" altLang="zh-TW" sz="1400" dirty="0">
                <a:latin typeface="微軟正黑體" panose="020B0604030504040204" pitchFamily="34" charset="-120"/>
                <a:ea typeface="微軟正黑體" panose="020B0604030504040204" pitchFamily="34" charset="-120"/>
              </a:rPr>
              <a:t>社團暨負責人獎狀各乙紙。</a:t>
            </a:r>
          </a:p>
          <a:p>
            <a:pPr marL="0" lvl="0" indent="0" fontAlgn="auto">
              <a:buNone/>
            </a:pPr>
            <a:r>
              <a:rPr lang="en-US" altLang="zh-TW" sz="1400" dirty="0" smtClean="0">
                <a:latin typeface="微軟正黑體" panose="020B0604030504040204" pitchFamily="34" charset="-120"/>
                <a:ea typeface="微軟正黑體" panose="020B0604030504040204" pitchFamily="34" charset="-120"/>
              </a:rPr>
              <a:t>(2)</a:t>
            </a:r>
            <a:r>
              <a:rPr lang="zh-TW" altLang="zh-TW" sz="1400" dirty="0" smtClean="0">
                <a:latin typeface="微軟正黑體" panose="020B0604030504040204" pitchFamily="34" charset="-120"/>
                <a:ea typeface="微軟正黑體" panose="020B0604030504040204" pitchFamily="34" charset="-120"/>
              </a:rPr>
              <a:t>社團</a:t>
            </a:r>
            <a:r>
              <a:rPr lang="zh-TW" altLang="zh-TW" sz="1400" dirty="0">
                <a:latin typeface="微軟正黑體" panose="020B0604030504040204" pitchFamily="34" charset="-120"/>
                <a:ea typeface="微軟正黑體" panose="020B0604030504040204" pitchFamily="34" charset="-120"/>
              </a:rPr>
              <a:t>負責人記嘉獎二次。</a:t>
            </a:r>
          </a:p>
          <a:p>
            <a:pPr marL="0" lvl="0" indent="0" fontAlgn="auto">
              <a:buNone/>
            </a:pPr>
            <a:r>
              <a:rPr lang="en-US" altLang="zh-TW" sz="1400" dirty="0" smtClean="0">
                <a:latin typeface="微軟正黑體" panose="020B0604030504040204" pitchFamily="34" charset="-120"/>
                <a:ea typeface="微軟正黑體" panose="020B0604030504040204" pitchFamily="34" charset="-120"/>
              </a:rPr>
              <a:t>(3)</a:t>
            </a:r>
            <a:r>
              <a:rPr lang="zh-TW" altLang="zh-TW" sz="1400" dirty="0" smtClean="0">
                <a:latin typeface="微軟正黑體" panose="020B0604030504040204" pitchFamily="34" charset="-120"/>
                <a:ea typeface="微軟正黑體" panose="020B0604030504040204" pitchFamily="34" charset="-120"/>
              </a:rPr>
              <a:t>社團</a:t>
            </a:r>
            <a:r>
              <a:rPr lang="zh-TW" altLang="zh-TW" sz="1400" dirty="0">
                <a:latin typeface="微軟正黑體" panose="020B0604030504040204" pitchFamily="34" charset="-120"/>
                <a:ea typeface="微軟正黑體" panose="020B0604030504040204" pitchFamily="34" charset="-120"/>
              </a:rPr>
              <a:t>幹部記嘉獎乙次。</a:t>
            </a:r>
          </a:p>
          <a:p>
            <a:pPr marL="442913" lvl="1" indent="-263525" fontAlgn="auto"/>
            <a:endParaRPr lang="en-US" altLang="zh-TW" sz="1400" dirty="0" smtClean="0">
              <a:solidFill>
                <a:srgbClr val="AD356E"/>
              </a:solidFill>
              <a:latin typeface="微軟正黑體" panose="020B0604030504040204" pitchFamily="34" charset="-120"/>
              <a:ea typeface="微軟正黑體" panose="020B0604030504040204" pitchFamily="34" charset="-120"/>
            </a:endParaRPr>
          </a:p>
          <a:p>
            <a:pPr marL="442913" lvl="1" indent="-263525" fontAlgn="auto"/>
            <a:r>
              <a:rPr lang="zh-TW" altLang="zh-TW" sz="1400" dirty="0" smtClean="0">
                <a:solidFill>
                  <a:srgbClr val="AD356E"/>
                </a:solidFill>
                <a:latin typeface="微軟正黑體" panose="020B0604030504040204" pitchFamily="34" charset="-120"/>
                <a:ea typeface="微軟正黑體" panose="020B0604030504040204" pitchFamily="34" charset="-120"/>
              </a:rPr>
              <a:t>社團</a:t>
            </a:r>
            <a:r>
              <a:rPr lang="zh-TW" altLang="zh-TW" sz="1400" dirty="0">
                <a:solidFill>
                  <a:srgbClr val="AD356E"/>
                </a:solidFill>
                <a:latin typeface="微軟正黑體" panose="020B0604030504040204" pitchFamily="34" charset="-120"/>
                <a:ea typeface="微軟正黑體" panose="020B0604030504040204" pitchFamily="34" charset="-120"/>
              </a:rPr>
              <a:t>進步獎</a:t>
            </a:r>
            <a:r>
              <a:rPr lang="zh-TW" altLang="zh-TW" sz="1400" dirty="0">
                <a:latin typeface="微軟正黑體" panose="020B0604030504040204" pitchFamily="34" charset="-120"/>
                <a:ea typeface="微軟正黑體" panose="020B0604030504040204" pitchFamily="34" charset="-120"/>
              </a:rPr>
              <a:t>：</a:t>
            </a:r>
          </a:p>
          <a:p>
            <a:pPr marL="0" lvl="0" indent="0" fontAlgn="auto">
              <a:buNone/>
            </a:pPr>
            <a:r>
              <a:rPr lang="en-US" altLang="zh-TW" sz="1400" dirty="0" smtClean="0">
                <a:latin typeface="微軟正黑體" panose="020B0604030504040204" pitchFamily="34" charset="-120"/>
                <a:ea typeface="微軟正黑體" panose="020B0604030504040204" pitchFamily="34" charset="-120"/>
              </a:rPr>
              <a:t>(1)</a:t>
            </a:r>
            <a:r>
              <a:rPr lang="zh-TW" altLang="zh-TW" sz="1400" dirty="0" smtClean="0">
                <a:latin typeface="微軟正黑體" panose="020B0604030504040204" pitchFamily="34" charset="-120"/>
                <a:ea typeface="微軟正黑體" panose="020B0604030504040204" pitchFamily="34" charset="-120"/>
              </a:rPr>
              <a:t>頒發</a:t>
            </a:r>
            <a:r>
              <a:rPr lang="zh-TW" altLang="zh-TW" sz="1400" dirty="0">
                <a:latin typeface="微軟正黑體" panose="020B0604030504040204" pitchFamily="34" charset="-120"/>
                <a:ea typeface="微軟正黑體" panose="020B0604030504040204" pitchFamily="34" charset="-120"/>
              </a:rPr>
              <a:t>社團進步獎獎狀乙紙。</a:t>
            </a:r>
          </a:p>
          <a:p>
            <a:pPr marL="0" lvl="0" indent="0" fontAlgn="auto">
              <a:buNone/>
            </a:pPr>
            <a:r>
              <a:rPr lang="en-US" altLang="zh-TW" sz="1400" dirty="0" smtClean="0">
                <a:latin typeface="微軟正黑體" panose="020B0604030504040204" pitchFamily="34" charset="-120"/>
                <a:ea typeface="微軟正黑體" panose="020B0604030504040204" pitchFamily="34" charset="-120"/>
              </a:rPr>
              <a:t>(2)</a:t>
            </a:r>
            <a:r>
              <a:rPr lang="zh-TW" altLang="zh-TW" sz="1400" dirty="0" smtClean="0">
                <a:latin typeface="微軟正黑體" panose="020B0604030504040204" pitchFamily="34" charset="-120"/>
                <a:ea typeface="微軟正黑體" panose="020B0604030504040204" pitchFamily="34" charset="-120"/>
              </a:rPr>
              <a:t>社團</a:t>
            </a:r>
            <a:r>
              <a:rPr lang="zh-TW" altLang="zh-TW" sz="1400" dirty="0">
                <a:latin typeface="微軟正黑體" panose="020B0604030504040204" pitchFamily="34" charset="-120"/>
                <a:ea typeface="微軟正黑體" panose="020B0604030504040204" pitchFamily="34" charset="-120"/>
              </a:rPr>
              <a:t>負責人暨幹部各記嘉獎乙次。</a:t>
            </a:r>
          </a:p>
          <a:p>
            <a:endParaRPr lang="zh-TW" altLang="en-US" dirty="0">
              <a:latin typeface="微軟正黑體" panose="020B0604030504040204" pitchFamily="34" charset="-120"/>
              <a:ea typeface="微軟正黑體" panose="020B0604030504040204" pitchFamily="34" charset="-120"/>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4</a:t>
            </a:fld>
            <a:endParaRPr lang="en-US" altLang="ko-KR"/>
          </a:p>
        </p:txBody>
      </p:sp>
      <p:sp>
        <p:nvSpPr>
          <p:cNvPr id="5" name="內容版面配置區 2"/>
          <p:cNvSpPr txBox="1">
            <a:spLocks/>
          </p:cNvSpPr>
          <p:nvPr/>
        </p:nvSpPr>
        <p:spPr>
          <a:xfrm>
            <a:off x="457200" y="1752600"/>
            <a:ext cx="3979168" cy="4525963"/>
          </a:xfrm>
          <a:prstGeom prst="rect">
            <a:avLst/>
          </a:prstGeom>
        </p:spPr>
        <p:txBody>
          <a:bodyPr/>
          <a:lstStyle>
            <a:lvl1pPr marL="342900" indent="-342900" algn="l" rtl="0" eaLnBrk="0" fontAlgn="base" latinLnBrk="1" hangingPunct="0">
              <a:spcBef>
                <a:spcPct val="20000"/>
              </a:spcBef>
              <a:spcAft>
                <a:spcPct val="0"/>
              </a:spcAft>
              <a:buClr>
                <a:srgbClr val="842854"/>
              </a:buClr>
              <a:buSzPct val="100000"/>
              <a:buFont typeface="Wingdings" pitchFamily="2" charset="2"/>
              <a:buChar char="n"/>
              <a:defRPr kumimoji="1" sz="2800">
                <a:solidFill>
                  <a:schemeClr val="tx1">
                    <a:lumMod val="75000"/>
                    <a:lumOff val="25000"/>
                  </a:schemeClr>
                </a:solidFill>
                <a:latin typeface="Arial" pitchFamily="34" charset="0"/>
                <a:ea typeface="華康儷金黑" pitchFamily="49" charset="-120"/>
                <a:cs typeface="Arial" pitchFamily="34" charset="0"/>
              </a:defRPr>
            </a:lvl1pPr>
            <a:lvl2pPr marL="742950" indent="-285750" algn="l" rtl="0" eaLnBrk="0" fontAlgn="base" latinLnBrk="1" hangingPunct="0">
              <a:spcBef>
                <a:spcPct val="20000"/>
              </a:spcBef>
              <a:spcAft>
                <a:spcPct val="0"/>
              </a:spcAft>
              <a:buClr>
                <a:schemeClr val="accent1"/>
              </a:buClr>
              <a:buSzPct val="75000"/>
              <a:buFont typeface="Wingdings" panose="05000000000000000000" pitchFamily="2" charset="2"/>
              <a:buChar char="£"/>
              <a:defRPr kumimoji="1" sz="2400">
                <a:solidFill>
                  <a:schemeClr val="tx1">
                    <a:lumMod val="75000"/>
                    <a:lumOff val="25000"/>
                  </a:schemeClr>
                </a:solidFill>
                <a:latin typeface="Arial" pitchFamily="34" charset="0"/>
                <a:ea typeface="華康儷金黑" pitchFamily="49" charset="-120"/>
                <a:cs typeface="Arial" pitchFamily="34" charset="0"/>
              </a:defRPr>
            </a:lvl2pPr>
            <a:lvl3pPr marL="1143000" indent="-228600" algn="l" rtl="0" eaLnBrk="0" fontAlgn="base" latinLnBrk="1" hangingPunct="0">
              <a:spcBef>
                <a:spcPct val="20000"/>
              </a:spcBef>
              <a:spcAft>
                <a:spcPct val="0"/>
              </a:spcAft>
              <a:buClr>
                <a:schemeClr val="accent2"/>
              </a:buClr>
              <a:buSzPct val="75000"/>
              <a:buFont typeface="Wingdings" panose="05000000000000000000" pitchFamily="2" charset="2"/>
              <a:buChar char="l"/>
              <a:defRPr kumimoji="1" sz="2000">
                <a:solidFill>
                  <a:schemeClr val="tx1">
                    <a:lumMod val="75000"/>
                    <a:lumOff val="25000"/>
                  </a:schemeClr>
                </a:solidFill>
                <a:latin typeface="Arial" pitchFamily="34" charset="0"/>
                <a:ea typeface="華康儷金黑" pitchFamily="49" charset="-120"/>
                <a:cs typeface="Arial" pitchFamily="34" charset="0"/>
              </a:defRPr>
            </a:lvl3pPr>
            <a:lvl4pPr marL="1600200" indent="-228600" algn="l" rtl="0" eaLnBrk="0" fontAlgn="base" latinLnBrk="1" hangingPunct="0">
              <a:spcBef>
                <a:spcPct val="20000"/>
              </a:spcBef>
              <a:spcAft>
                <a:spcPct val="0"/>
              </a:spcAft>
              <a:buClr>
                <a:schemeClr val="accent1"/>
              </a:buClr>
              <a:buSzPct val="80000"/>
              <a:buFont typeface="Wingdings" panose="05000000000000000000" pitchFamily="2" charset="2"/>
              <a:buChar char="£"/>
              <a:defRPr kumimoji="1" sz="2000">
                <a:solidFill>
                  <a:schemeClr val="tx1">
                    <a:lumMod val="75000"/>
                    <a:lumOff val="25000"/>
                  </a:schemeClr>
                </a:solidFill>
                <a:latin typeface="Arial" pitchFamily="34" charset="0"/>
                <a:ea typeface="華康儷金黑" pitchFamily="49" charset="-120"/>
                <a:cs typeface="Arial" pitchFamily="34" charset="0"/>
              </a:defRPr>
            </a:lvl4pPr>
            <a:lvl5pPr marL="2057400" indent="-228600" algn="l" rtl="0" eaLnBrk="0" fontAlgn="base" latinLnBrk="1" hangingPunct="0">
              <a:spcBef>
                <a:spcPct val="20000"/>
              </a:spcBef>
              <a:spcAft>
                <a:spcPct val="0"/>
              </a:spcAft>
              <a:buClr>
                <a:schemeClr val="accent2"/>
              </a:buClr>
              <a:buSzPct val="65000"/>
              <a:buFont typeface="Wingdings" panose="05000000000000000000" pitchFamily="2" charset="2"/>
              <a:buChar char="l"/>
              <a:defRPr kumimoji="1" sz="2000">
                <a:solidFill>
                  <a:schemeClr val="tx1">
                    <a:lumMod val="75000"/>
                    <a:lumOff val="25000"/>
                  </a:schemeClr>
                </a:solidFill>
                <a:latin typeface="Arial" pitchFamily="34" charset="0"/>
                <a:ea typeface="華康儷金黑" pitchFamily="49" charset="-120"/>
                <a:cs typeface="Arial" pitchFamily="34" charset="0"/>
              </a:defRPr>
            </a:lvl5pPr>
            <a:lvl6pPr marL="2514600" indent="-228600" algn="l" rtl="0" fontAlgn="base" latinLnBrk="1">
              <a:spcBef>
                <a:spcPct val="20000"/>
              </a:spcBef>
              <a:spcAft>
                <a:spcPct val="0"/>
              </a:spcAft>
              <a:buClr>
                <a:schemeClr val="accent2"/>
              </a:buClr>
              <a:buSzPct val="65000"/>
              <a:buFont typeface="Wingdings" pitchFamily="2" charset="2"/>
              <a:buChar char="l"/>
              <a:defRPr kumimoji="1">
                <a:solidFill>
                  <a:schemeClr val="tx1"/>
                </a:solidFill>
                <a:latin typeface="+mn-lt"/>
                <a:ea typeface="+mn-ea"/>
              </a:defRPr>
            </a:lvl6pPr>
            <a:lvl7pPr marL="2971800" indent="-228600" algn="l" rtl="0" fontAlgn="base" latinLnBrk="1">
              <a:spcBef>
                <a:spcPct val="20000"/>
              </a:spcBef>
              <a:spcAft>
                <a:spcPct val="0"/>
              </a:spcAft>
              <a:buClr>
                <a:schemeClr val="accent2"/>
              </a:buClr>
              <a:buSzPct val="65000"/>
              <a:buFont typeface="Wingdings" pitchFamily="2" charset="2"/>
              <a:buChar char="l"/>
              <a:defRPr kumimoji="1">
                <a:solidFill>
                  <a:schemeClr val="tx1"/>
                </a:solidFill>
                <a:latin typeface="+mn-lt"/>
                <a:ea typeface="+mn-ea"/>
              </a:defRPr>
            </a:lvl7pPr>
            <a:lvl8pPr marL="3429000" indent="-228600" algn="l" rtl="0" fontAlgn="base" latinLnBrk="1">
              <a:spcBef>
                <a:spcPct val="20000"/>
              </a:spcBef>
              <a:spcAft>
                <a:spcPct val="0"/>
              </a:spcAft>
              <a:buClr>
                <a:schemeClr val="accent2"/>
              </a:buClr>
              <a:buSzPct val="65000"/>
              <a:buFont typeface="Wingdings" pitchFamily="2" charset="2"/>
              <a:buChar char="l"/>
              <a:defRPr kumimoji="1">
                <a:solidFill>
                  <a:schemeClr val="tx1"/>
                </a:solidFill>
                <a:latin typeface="+mn-lt"/>
                <a:ea typeface="+mn-ea"/>
              </a:defRPr>
            </a:lvl8pPr>
            <a:lvl9pPr marL="3886200" indent="-228600" algn="l" rtl="0" fontAlgn="base" latinLnBrk="1">
              <a:spcBef>
                <a:spcPct val="20000"/>
              </a:spcBef>
              <a:spcAft>
                <a:spcPct val="0"/>
              </a:spcAft>
              <a:buClr>
                <a:schemeClr val="accent2"/>
              </a:buClr>
              <a:buSzPct val="65000"/>
              <a:buFont typeface="Wingdings" pitchFamily="2" charset="2"/>
              <a:buChar char="l"/>
              <a:defRPr kumimoji="1">
                <a:solidFill>
                  <a:schemeClr val="tx1"/>
                </a:solidFill>
                <a:latin typeface="+mn-lt"/>
                <a:ea typeface="+mn-ea"/>
              </a:defRPr>
            </a:lvl9pPr>
          </a:lstStyle>
          <a:p>
            <a:pPr marL="457200" lvl="1" indent="-373063" fontAlgn="auto">
              <a:buFont typeface="Wingdings" panose="05000000000000000000" pitchFamily="2" charset="2"/>
              <a:buNone/>
            </a:pPr>
            <a:r>
              <a:rPr lang="zh-TW" altLang="zh-TW" sz="1400" kern="0" dirty="0" smtClean="0">
                <a:latin typeface="微軟正黑體" panose="020B0604030504040204" pitchFamily="34" charset="-120"/>
                <a:ea typeface="微軟正黑體" panose="020B0604030504040204" pitchFamily="34" charset="-120"/>
              </a:rPr>
              <a:t>各等第敘獎如下：</a:t>
            </a:r>
          </a:p>
          <a:p>
            <a:pPr marL="358775" lvl="1" indent="-274638" fontAlgn="auto"/>
            <a:r>
              <a:rPr lang="zh-TW" altLang="zh-TW" sz="1400" kern="0" dirty="0" smtClean="0">
                <a:solidFill>
                  <a:srgbClr val="AD356E"/>
                </a:solidFill>
                <a:latin typeface="微軟正黑體" panose="020B0604030504040204" pitchFamily="34" charset="-120"/>
                <a:ea typeface="微軟正黑體" panose="020B0604030504040204" pitchFamily="34" charset="-120"/>
              </a:rPr>
              <a:t>特優第一</a:t>
            </a:r>
            <a:r>
              <a:rPr lang="zh-TW" altLang="zh-TW" sz="1400" kern="0" dirty="0" smtClean="0">
                <a:latin typeface="微軟正黑體" panose="020B0604030504040204" pitchFamily="34" charset="-120"/>
                <a:ea typeface="微軟正黑體" panose="020B0604030504040204" pitchFamily="34" charset="-120"/>
              </a:rPr>
              <a:t>：</a:t>
            </a:r>
          </a:p>
          <a:p>
            <a:pPr marL="0" indent="0">
              <a:buFont typeface="Wingdings" pitchFamily="2" charset="2"/>
              <a:buNone/>
            </a:pPr>
            <a:r>
              <a:rPr lang="en-US" altLang="zh-TW" sz="1400" kern="0" dirty="0" smtClean="0">
                <a:latin typeface="微軟正黑體" panose="020B0604030504040204" pitchFamily="34" charset="-120"/>
                <a:ea typeface="微軟正黑體" panose="020B0604030504040204" pitchFamily="34" charset="-120"/>
              </a:rPr>
              <a:t>(1)</a:t>
            </a:r>
            <a:r>
              <a:rPr lang="zh-TW" altLang="zh-TW" sz="1400" kern="0" dirty="0" smtClean="0">
                <a:latin typeface="微軟正黑體" panose="020B0604030504040204" pitchFamily="34" charset="-120"/>
                <a:ea typeface="微軟正黑體" panose="020B0604030504040204" pitchFamily="34" charset="-120"/>
              </a:rPr>
              <a:t>頒發「學生社團績優獎狀」乙紙。</a:t>
            </a:r>
          </a:p>
          <a:p>
            <a:pPr marL="0" indent="0">
              <a:buFont typeface="Wingdings" pitchFamily="2" charset="2"/>
              <a:buNone/>
            </a:pPr>
            <a:r>
              <a:rPr lang="en-US" altLang="zh-TW" sz="1400" kern="0" dirty="0" smtClean="0">
                <a:latin typeface="微軟正黑體" panose="020B0604030504040204" pitchFamily="34" charset="-120"/>
                <a:ea typeface="微軟正黑體" panose="020B0604030504040204" pitchFamily="34" charset="-120"/>
              </a:rPr>
              <a:t>(2)</a:t>
            </a:r>
            <a:r>
              <a:rPr lang="zh-TW" altLang="zh-TW" sz="1400" kern="0" dirty="0" smtClean="0">
                <a:latin typeface="微軟正黑體" panose="020B0604030504040204" pitchFamily="34" charset="-120"/>
                <a:ea typeface="微軟正黑體" panose="020B0604030504040204" pitchFamily="34" charset="-120"/>
              </a:rPr>
              <a:t>社團負責人獲頒「</a:t>
            </a:r>
            <a:r>
              <a:rPr lang="zh-TW" altLang="zh-TW" sz="1400" kern="0" dirty="0" smtClean="0">
                <a:solidFill>
                  <a:srgbClr val="FF9933"/>
                </a:solidFill>
                <a:latin typeface="微軟正黑體" panose="020B0604030504040204" pitchFamily="34" charset="-120"/>
                <a:ea typeface="微軟正黑體" panose="020B0604030504040204" pitchFamily="34" charset="-120"/>
              </a:rPr>
              <a:t>獎牌</a:t>
            </a:r>
            <a:r>
              <a:rPr lang="zh-TW" altLang="zh-TW" sz="1400" kern="0" dirty="0" smtClean="0">
                <a:latin typeface="微軟正黑體" panose="020B0604030504040204" pitchFamily="34" charset="-120"/>
                <a:ea typeface="微軟正黑體" panose="020B0604030504040204" pitchFamily="34" charset="-120"/>
              </a:rPr>
              <a:t>」乙面及記小功二次。</a:t>
            </a:r>
          </a:p>
          <a:p>
            <a:pPr marL="0" indent="0">
              <a:buFont typeface="Wingdings" pitchFamily="2" charset="2"/>
              <a:buNone/>
            </a:pPr>
            <a:r>
              <a:rPr lang="en-US" altLang="zh-TW" sz="1400" kern="0" dirty="0" smtClean="0">
                <a:latin typeface="微軟正黑體" panose="020B0604030504040204" pitchFamily="34" charset="-120"/>
                <a:ea typeface="微軟正黑體" panose="020B0604030504040204" pitchFamily="34" charset="-120"/>
              </a:rPr>
              <a:t>(3)</a:t>
            </a:r>
            <a:r>
              <a:rPr lang="zh-TW" altLang="zh-TW" sz="1400" kern="0" dirty="0" smtClean="0">
                <a:latin typeface="微軟正黑體" panose="020B0604030504040204" pitchFamily="34" charset="-120"/>
                <a:ea typeface="微軟正黑體" panose="020B0604030504040204" pitchFamily="34" charset="-120"/>
              </a:rPr>
              <a:t>獲「績優社團及負責人獎學金」</a:t>
            </a:r>
            <a:r>
              <a:rPr lang="zh-TW" altLang="zh-TW" sz="1400" kern="0" dirty="0" smtClean="0">
                <a:solidFill>
                  <a:srgbClr val="FF0000"/>
                </a:solidFill>
                <a:latin typeface="微軟正黑體" panose="020B0604030504040204" pitchFamily="34" charset="-120"/>
                <a:ea typeface="微軟正黑體" panose="020B0604030504040204" pitchFamily="34" charset="-120"/>
              </a:rPr>
              <a:t>各五千元</a:t>
            </a:r>
            <a:r>
              <a:rPr lang="zh-TW" altLang="zh-TW" sz="1400" kern="0" dirty="0" smtClean="0">
                <a:latin typeface="微軟正黑體" panose="020B0604030504040204" pitchFamily="34" charset="-120"/>
                <a:ea typeface="微軟正黑體" panose="020B0604030504040204" pitchFamily="34" charset="-120"/>
              </a:rPr>
              <a:t>。</a:t>
            </a:r>
          </a:p>
          <a:p>
            <a:pPr marL="0" indent="0">
              <a:buFont typeface="Wingdings" pitchFamily="2" charset="2"/>
              <a:buNone/>
            </a:pPr>
            <a:r>
              <a:rPr lang="en-US" altLang="zh-TW" sz="1400" kern="0" dirty="0" smtClean="0">
                <a:latin typeface="微軟正黑體" panose="020B0604030504040204" pitchFamily="34" charset="-120"/>
                <a:ea typeface="微軟正黑體" panose="020B0604030504040204" pitchFamily="34" charset="-120"/>
              </a:rPr>
              <a:t>(4)</a:t>
            </a:r>
            <a:r>
              <a:rPr lang="zh-TW" altLang="zh-TW" sz="1400" kern="0" dirty="0" smtClean="0">
                <a:latin typeface="微軟正黑體" panose="020B0604030504040204" pitchFamily="34" charset="-120"/>
                <a:ea typeface="微軟正黑體" panose="020B0604030504040204" pitchFamily="34" charset="-120"/>
              </a:rPr>
              <a:t>社團幹部記小功乙次；獎狀乙紙。</a:t>
            </a:r>
          </a:p>
          <a:p>
            <a:pPr marL="179388" indent="-179388">
              <a:buFont typeface="Wingdings" pitchFamily="2" charset="2"/>
              <a:buNone/>
            </a:pPr>
            <a:r>
              <a:rPr lang="en-US" altLang="zh-TW" sz="1400" kern="0" dirty="0" smtClean="0">
                <a:latin typeface="微軟正黑體" panose="020B0604030504040204" pitchFamily="34" charset="-120"/>
                <a:ea typeface="微軟正黑體" panose="020B0604030504040204" pitchFamily="34" charset="-120"/>
              </a:rPr>
              <a:t>(5)</a:t>
            </a:r>
            <a:r>
              <a:rPr lang="zh-TW" altLang="zh-TW" sz="1400" kern="0" dirty="0" smtClean="0">
                <a:solidFill>
                  <a:srgbClr val="FF9933"/>
                </a:solidFill>
                <a:latin typeface="微軟正黑體" panose="020B0604030504040204" pitchFamily="34" charset="-120"/>
                <a:ea typeface="微軟正黑體" panose="020B0604030504040204" pitchFamily="34" charset="-120"/>
              </a:rPr>
              <a:t>同一學生社團連續三年獲得本獎項，頒發「獎盃」乙座。</a:t>
            </a:r>
          </a:p>
          <a:p>
            <a:pPr marL="0" indent="0">
              <a:buFont typeface="Wingdings" pitchFamily="2" charset="2"/>
              <a:buNone/>
            </a:pPr>
            <a:r>
              <a:rPr lang="en-US" altLang="zh-TW" sz="1400" kern="0" dirty="0" smtClean="0">
                <a:latin typeface="微軟正黑體" panose="020B0604030504040204" pitchFamily="34" charset="-120"/>
                <a:ea typeface="微軟正黑體" panose="020B0604030504040204" pitchFamily="34" charset="-120"/>
              </a:rPr>
              <a:t>(6)</a:t>
            </a:r>
            <a:r>
              <a:rPr lang="zh-TW" altLang="zh-TW" sz="1400" kern="0" dirty="0" smtClean="0">
                <a:latin typeface="微軟正黑體" panose="020B0604030504040204" pitchFamily="34" charset="-120"/>
                <a:ea typeface="微軟正黑體" panose="020B0604030504040204" pitchFamily="34" charset="-120"/>
              </a:rPr>
              <a:t>卓越獎等同該敘獎方式。</a:t>
            </a:r>
            <a:endParaRPr lang="en-US" altLang="zh-TW" sz="1400" kern="0" dirty="0" smtClean="0">
              <a:latin typeface="微軟正黑體" panose="020B0604030504040204" pitchFamily="34" charset="-120"/>
              <a:ea typeface="微軟正黑體" panose="020B0604030504040204" pitchFamily="34" charset="-120"/>
            </a:endParaRPr>
          </a:p>
          <a:p>
            <a:pPr marL="0" indent="0">
              <a:buFont typeface="Wingdings" pitchFamily="2" charset="2"/>
              <a:buNone/>
            </a:pPr>
            <a:endParaRPr lang="zh-TW" altLang="zh-TW" sz="1400" kern="0" dirty="0" smtClean="0">
              <a:latin typeface="微軟正黑體" panose="020B0604030504040204" pitchFamily="34" charset="-120"/>
              <a:ea typeface="微軟正黑體" panose="020B0604030504040204" pitchFamily="34" charset="-120"/>
            </a:endParaRPr>
          </a:p>
          <a:p>
            <a:pPr marL="358775" lvl="1" indent="-274638" fontAlgn="auto"/>
            <a:r>
              <a:rPr lang="zh-TW" altLang="zh-TW" sz="1400" kern="0" dirty="0" smtClean="0">
                <a:solidFill>
                  <a:srgbClr val="AD356E"/>
                </a:solidFill>
                <a:latin typeface="微軟正黑體" panose="020B0604030504040204" pitchFamily="34" charset="-120"/>
                <a:ea typeface="微軟正黑體" panose="020B0604030504040204" pitchFamily="34" charset="-120"/>
              </a:rPr>
              <a:t>特優等</a:t>
            </a:r>
            <a:r>
              <a:rPr lang="zh-TW" altLang="zh-TW" sz="1400" kern="0" dirty="0" smtClean="0">
                <a:latin typeface="微軟正黑體" panose="020B0604030504040204" pitchFamily="34" charset="-120"/>
                <a:ea typeface="微軟正黑體" panose="020B0604030504040204" pitchFamily="34" charset="-120"/>
              </a:rPr>
              <a:t>：</a:t>
            </a:r>
          </a:p>
          <a:p>
            <a:pPr marL="0" indent="0">
              <a:buFont typeface="Wingdings" pitchFamily="2" charset="2"/>
              <a:buNone/>
            </a:pPr>
            <a:r>
              <a:rPr lang="en-US" altLang="zh-TW" sz="1400" kern="0" dirty="0" smtClean="0">
                <a:latin typeface="微軟正黑體" panose="020B0604030504040204" pitchFamily="34" charset="-120"/>
                <a:ea typeface="微軟正黑體" panose="020B0604030504040204" pitchFamily="34" charset="-120"/>
              </a:rPr>
              <a:t>(1)</a:t>
            </a:r>
            <a:r>
              <a:rPr lang="zh-TW" altLang="zh-TW" sz="1400" kern="0" dirty="0" smtClean="0">
                <a:latin typeface="微軟正黑體" panose="020B0604030504040204" pitchFamily="34" charset="-120"/>
                <a:ea typeface="微軟正黑體" panose="020B0604030504040204" pitchFamily="34" charset="-120"/>
              </a:rPr>
              <a:t>頒發「學生社團績優獎狀」乙紙。</a:t>
            </a:r>
          </a:p>
          <a:p>
            <a:pPr marL="0" indent="0">
              <a:buFont typeface="Wingdings" pitchFamily="2" charset="2"/>
              <a:buNone/>
            </a:pPr>
            <a:r>
              <a:rPr lang="en-US" altLang="zh-TW" sz="1400" kern="0" dirty="0" smtClean="0">
                <a:latin typeface="微軟正黑體" panose="020B0604030504040204" pitchFamily="34" charset="-120"/>
                <a:ea typeface="微軟正黑體" panose="020B0604030504040204" pitchFamily="34" charset="-120"/>
              </a:rPr>
              <a:t>(2)</a:t>
            </a:r>
            <a:r>
              <a:rPr lang="zh-TW" altLang="zh-TW" sz="1400" kern="0" dirty="0" smtClean="0">
                <a:latin typeface="微軟正黑體" panose="020B0604030504040204" pitchFamily="34" charset="-120"/>
                <a:ea typeface="微軟正黑體" panose="020B0604030504040204" pitchFamily="34" charset="-120"/>
              </a:rPr>
              <a:t>社團負責人獲頒「</a:t>
            </a:r>
            <a:r>
              <a:rPr lang="zh-TW" altLang="zh-TW" sz="1400" kern="0" dirty="0" smtClean="0">
                <a:solidFill>
                  <a:srgbClr val="FF9933"/>
                </a:solidFill>
                <a:latin typeface="微軟正黑體" panose="020B0604030504040204" pitchFamily="34" charset="-120"/>
                <a:ea typeface="微軟正黑體" panose="020B0604030504040204" pitchFamily="34" charset="-120"/>
              </a:rPr>
              <a:t>獎牌</a:t>
            </a:r>
            <a:r>
              <a:rPr lang="zh-TW" altLang="zh-TW" sz="1400" kern="0" dirty="0" smtClean="0">
                <a:latin typeface="微軟正黑體" panose="020B0604030504040204" pitchFamily="34" charset="-120"/>
                <a:ea typeface="微軟正黑體" panose="020B0604030504040204" pitchFamily="34" charset="-120"/>
              </a:rPr>
              <a:t>」乙面及記小功乙次。</a:t>
            </a:r>
          </a:p>
          <a:p>
            <a:pPr marL="0" indent="0">
              <a:buFont typeface="Wingdings" pitchFamily="2" charset="2"/>
              <a:buNone/>
            </a:pPr>
            <a:r>
              <a:rPr lang="en-US" altLang="zh-TW" sz="1400" kern="0" dirty="0" smtClean="0">
                <a:latin typeface="微軟正黑體" panose="020B0604030504040204" pitchFamily="34" charset="-120"/>
                <a:ea typeface="微軟正黑體" panose="020B0604030504040204" pitchFamily="34" charset="-120"/>
              </a:rPr>
              <a:t>(3)</a:t>
            </a:r>
            <a:r>
              <a:rPr lang="zh-TW" altLang="zh-TW" sz="1400" kern="0" dirty="0" smtClean="0">
                <a:latin typeface="微軟正黑體" panose="020B0604030504040204" pitchFamily="34" charset="-120"/>
                <a:ea typeface="微軟正黑體" panose="020B0604030504040204" pitchFamily="34" charset="-120"/>
              </a:rPr>
              <a:t>社團幹部記嘉獎二次。</a:t>
            </a:r>
          </a:p>
          <a:p>
            <a:pPr marL="0" indent="0">
              <a:buFont typeface="Wingdings" pitchFamily="2" charset="2"/>
              <a:buNone/>
            </a:pPr>
            <a:r>
              <a:rPr lang="en-US" altLang="zh-TW" sz="1400" kern="0" dirty="0" smtClean="0">
                <a:latin typeface="微軟正黑體" panose="020B0604030504040204" pitchFamily="34" charset="-120"/>
                <a:ea typeface="微軟正黑體" panose="020B0604030504040204" pitchFamily="34" charset="-120"/>
              </a:rPr>
              <a:t>(4)</a:t>
            </a:r>
            <a:r>
              <a:rPr lang="zh-TW" altLang="zh-TW" sz="1400" kern="0" dirty="0" smtClean="0">
                <a:latin typeface="微軟正黑體" panose="020B0604030504040204" pitchFamily="34" charset="-120"/>
                <a:ea typeface="微軟正黑體" panose="020B0604030504040204" pitchFamily="34" charset="-120"/>
              </a:rPr>
              <a:t>獲「績優社團及負責人獎學金」</a:t>
            </a:r>
            <a:r>
              <a:rPr lang="zh-TW" altLang="zh-TW" sz="1400" kern="0" dirty="0" smtClean="0">
                <a:solidFill>
                  <a:srgbClr val="FF0000"/>
                </a:solidFill>
                <a:latin typeface="微軟正黑體" panose="020B0604030504040204" pitchFamily="34" charset="-120"/>
                <a:ea typeface="微軟正黑體" panose="020B0604030504040204" pitchFamily="34" charset="-120"/>
              </a:rPr>
              <a:t>各五千元</a:t>
            </a:r>
            <a:r>
              <a:rPr lang="zh-TW" altLang="zh-TW" sz="1400" kern="0" dirty="0" smtClean="0">
                <a:latin typeface="微軟正黑體" panose="020B0604030504040204" pitchFamily="34" charset="-120"/>
                <a:ea typeface="微軟正黑體" panose="020B0604030504040204" pitchFamily="34" charset="-120"/>
              </a:rPr>
              <a:t>。</a:t>
            </a:r>
            <a:r>
              <a:rPr lang="en-US" altLang="zh-TW" sz="1400" kern="0" dirty="0" smtClean="0">
                <a:latin typeface="微軟正黑體" panose="020B0604030504040204" pitchFamily="34" charset="-120"/>
                <a:ea typeface="微軟正黑體" panose="020B0604030504040204" pitchFamily="34" charset="-120"/>
              </a:rPr>
              <a:t/>
            </a:r>
            <a:br>
              <a:rPr lang="en-US" altLang="zh-TW" sz="1400" kern="0" dirty="0" smtClean="0">
                <a:latin typeface="微軟正黑體" panose="020B0604030504040204" pitchFamily="34" charset="-120"/>
                <a:ea typeface="微軟正黑體" panose="020B0604030504040204" pitchFamily="34" charset="-120"/>
              </a:rPr>
            </a:br>
            <a:r>
              <a:rPr lang="en-US" altLang="zh-TW" sz="1400" kern="0" dirty="0" smtClean="0">
                <a:latin typeface="微軟正黑體" panose="020B0604030504040204" pitchFamily="34" charset="-120"/>
                <a:ea typeface="微軟正黑體" panose="020B0604030504040204" pitchFamily="34" charset="-120"/>
              </a:rPr>
              <a:t>(5)</a:t>
            </a:r>
            <a:r>
              <a:rPr lang="zh-TW" altLang="zh-TW" sz="1400" kern="0" dirty="0" smtClean="0">
                <a:latin typeface="微軟正黑體" panose="020B0604030504040204" pitchFamily="34" charset="-120"/>
                <a:ea typeface="微軟正黑體" panose="020B0604030504040204" pitchFamily="34" charset="-120"/>
              </a:rPr>
              <a:t>傑出獎等同該敘獎方式。</a:t>
            </a:r>
          </a:p>
        </p:txBody>
      </p:sp>
    </p:spTree>
    <p:extLst>
      <p:ext uri="{BB962C8B-B14F-4D97-AF65-F5344CB8AC3E}">
        <p14:creationId xmlns:p14="http://schemas.microsoft.com/office/powerpoint/2010/main" val="34599218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7504" y="274638"/>
            <a:ext cx="8229600" cy="1143000"/>
          </a:xfrm>
        </p:spPr>
        <p:txBody>
          <a:bodyPr/>
          <a:lstStyle/>
          <a:p>
            <a:r>
              <a:rPr lang="zh-TW" altLang="en-US" sz="2800" dirty="0">
                <a:solidFill>
                  <a:srgbClr val="FF7C80"/>
                </a:solidFill>
                <a:latin typeface="微軟正黑體" panose="020B0604030504040204" pitchFamily="34" charset="-120"/>
                <a:ea typeface="微軟正黑體" panose="020B0604030504040204" pitchFamily="34" charset="-120"/>
              </a:rPr>
              <a:t>中國文化大學學生自治組織與社團評鑑實施細則</a:t>
            </a:r>
            <a:endParaRPr lang="zh-TW" altLang="en-US" sz="2800" dirty="0">
              <a:latin typeface="微軟正黑體" panose="020B0604030504040204" pitchFamily="34" charset="-120"/>
              <a:ea typeface="微軟正黑體" panose="020B0604030504040204" pitchFamily="34" charset="-120"/>
            </a:endParaRPr>
          </a:p>
        </p:txBody>
      </p:sp>
      <p:sp>
        <p:nvSpPr>
          <p:cNvPr id="3" name="內容版面配置區 2"/>
          <p:cNvSpPr>
            <a:spLocks noGrp="1"/>
          </p:cNvSpPr>
          <p:nvPr>
            <p:ph idx="1"/>
          </p:nvPr>
        </p:nvSpPr>
        <p:spPr>
          <a:xfrm>
            <a:off x="457200" y="1279301"/>
            <a:ext cx="8363272" cy="5238974"/>
          </a:xfrm>
        </p:spPr>
        <p:txBody>
          <a:bodyPr/>
          <a:lstStyle/>
          <a:p>
            <a:pPr marL="0" indent="0">
              <a:buNone/>
            </a:pPr>
            <a:r>
              <a:rPr lang="zh-TW" altLang="zh-TW" sz="2000" dirty="0">
                <a:latin typeface="微軟正黑體" panose="020B0604030504040204" pitchFamily="34" charset="-120"/>
                <a:ea typeface="微軟正黑體" panose="020B0604030504040204" pitchFamily="34" charset="-120"/>
              </a:rPr>
              <a:t>學生社團凡有下列情況者，予以懲處。</a:t>
            </a:r>
          </a:p>
          <a:p>
            <a:pPr lvl="0"/>
            <a:r>
              <a:rPr lang="zh-TW" altLang="zh-TW" sz="2000" dirty="0">
                <a:solidFill>
                  <a:srgbClr val="AC0000"/>
                </a:solidFill>
                <a:latin typeface="微軟正黑體" panose="020B0604030504040204" pitchFamily="34" charset="-120"/>
                <a:ea typeface="微軟正黑體" panose="020B0604030504040204" pitchFamily="34" charset="-120"/>
              </a:rPr>
              <a:t>有獨立學生社團辦公室</a:t>
            </a:r>
            <a:r>
              <a:rPr lang="zh-TW" altLang="zh-TW" sz="2000" dirty="0">
                <a:latin typeface="微軟正黑體" panose="020B0604030504040204" pitchFamily="34" charset="-120"/>
                <a:ea typeface="微軟正黑體" panose="020B0604030504040204" pitchFamily="34" charset="-120"/>
              </a:rPr>
              <a:t>而</a:t>
            </a:r>
            <a:r>
              <a:rPr lang="zh-TW" altLang="zh-TW" sz="2000" dirty="0">
                <a:solidFill>
                  <a:srgbClr val="002060"/>
                </a:solidFill>
                <a:latin typeface="微軟正黑體" panose="020B0604030504040204" pitchFamily="34" charset="-120"/>
                <a:ea typeface="微軟正黑體" panose="020B0604030504040204" pitchFamily="34" charset="-120"/>
              </a:rPr>
              <a:t>未參加</a:t>
            </a:r>
            <a:r>
              <a:rPr lang="zh-TW" altLang="zh-TW" sz="2000" dirty="0">
                <a:latin typeface="微軟正黑體" panose="020B0604030504040204" pitchFamily="34" charset="-120"/>
                <a:ea typeface="微軟正黑體" panose="020B0604030504040204" pitchFamily="34" charset="-120"/>
              </a:rPr>
              <a:t>檔案評鑑</a:t>
            </a:r>
            <a:r>
              <a:rPr lang="zh-TW" altLang="zh-TW" sz="2000" dirty="0">
                <a:solidFill>
                  <a:srgbClr val="C00000"/>
                </a:solidFill>
                <a:latin typeface="微軟正黑體" panose="020B0604030504040204" pitchFamily="34" charset="-120"/>
                <a:ea typeface="微軟正黑體" panose="020B0604030504040204" pitchFamily="34" charset="-120"/>
              </a:rPr>
              <a:t>競賽組</a:t>
            </a:r>
            <a:r>
              <a:rPr lang="zh-TW" altLang="zh-TW" sz="2000" dirty="0">
                <a:latin typeface="微軟正黑體" panose="020B0604030504040204" pitchFamily="34" charset="-120"/>
                <a:ea typeface="微軟正黑體" panose="020B0604030504040204" pitchFamily="34" charset="-120"/>
              </a:rPr>
              <a:t>者，懲處如下：</a:t>
            </a:r>
          </a:p>
          <a:p>
            <a:pPr lvl="1"/>
            <a:r>
              <a:rPr lang="zh-TW" altLang="zh-TW" sz="1800" dirty="0">
                <a:solidFill>
                  <a:srgbClr val="C00000"/>
                </a:solidFill>
                <a:latin typeface="微軟正黑體" panose="020B0604030504040204" pitchFamily="34" charset="-120"/>
                <a:ea typeface="微軟正黑體" panose="020B0604030504040204" pitchFamily="34" charset="-120"/>
              </a:rPr>
              <a:t>不得</a:t>
            </a:r>
            <a:r>
              <a:rPr lang="zh-TW" altLang="zh-TW" sz="1800" dirty="0">
                <a:latin typeface="微軟正黑體" panose="020B0604030504040204" pitchFamily="34" charset="-120"/>
                <a:ea typeface="微軟正黑體" panose="020B0604030504040204" pitchFamily="34" charset="-120"/>
              </a:rPr>
              <a:t>申請大型場地及器材借用一學年。</a:t>
            </a:r>
          </a:p>
          <a:p>
            <a:pPr lvl="1"/>
            <a:r>
              <a:rPr lang="zh-TW" altLang="zh-TW" sz="1800" dirty="0">
                <a:solidFill>
                  <a:srgbClr val="C00000"/>
                </a:solidFill>
                <a:latin typeface="微軟正黑體" panose="020B0604030504040204" pitchFamily="34" charset="-120"/>
                <a:ea typeface="微軟正黑體" panose="020B0604030504040204" pitchFamily="34" charset="-120"/>
              </a:rPr>
              <a:t>撤銷</a:t>
            </a:r>
            <a:r>
              <a:rPr lang="zh-TW" altLang="zh-TW" sz="1800" dirty="0">
                <a:latin typeface="微軟正黑體" panose="020B0604030504040204" pitchFamily="34" charset="-120"/>
                <a:ea typeface="微軟正黑體" panose="020B0604030504040204" pitchFamily="34" charset="-120"/>
              </a:rPr>
              <a:t>獨立學生社團辦公室之使用權。</a:t>
            </a:r>
          </a:p>
          <a:p>
            <a:pPr lvl="0"/>
            <a:r>
              <a:rPr lang="zh-TW" altLang="zh-TW" sz="2000" dirty="0">
                <a:latin typeface="微軟正黑體" panose="020B0604030504040204" pitchFamily="34" charset="-120"/>
                <a:ea typeface="微軟正黑體" panose="020B0604030504040204" pitchFamily="34" charset="-120"/>
              </a:rPr>
              <a:t>有獨立學生社團辦公室者，總體評鑑成績三年內未曾獲得優等</a:t>
            </a:r>
            <a:r>
              <a:rPr lang="en-US" altLang="zh-TW" sz="2000" dirty="0">
                <a:latin typeface="微軟正黑體" panose="020B0604030504040204" pitchFamily="34" charset="-120"/>
                <a:ea typeface="微軟正黑體" panose="020B0604030504040204" pitchFamily="34" charset="-120"/>
              </a:rPr>
              <a:t>(</a:t>
            </a:r>
            <a:r>
              <a:rPr lang="zh-TW" altLang="zh-TW" sz="2000" dirty="0">
                <a:latin typeface="微軟正黑體" panose="020B0604030504040204" pitchFamily="34" charset="-120"/>
                <a:ea typeface="微軟正黑體" panose="020B0604030504040204" pitchFamily="34" charset="-120"/>
              </a:rPr>
              <a:t>含以上</a:t>
            </a:r>
            <a:r>
              <a:rPr lang="en-US" altLang="zh-TW" sz="2000" dirty="0">
                <a:latin typeface="微軟正黑體" panose="020B0604030504040204" pitchFamily="34" charset="-120"/>
                <a:ea typeface="微軟正黑體" panose="020B0604030504040204" pitchFamily="34" charset="-120"/>
              </a:rPr>
              <a:t>)</a:t>
            </a:r>
            <a:r>
              <a:rPr lang="zh-TW" altLang="zh-TW" sz="2000" dirty="0">
                <a:latin typeface="微軟正黑體" panose="020B0604030504040204" pitchFamily="34" charset="-120"/>
                <a:ea typeface="微軟正黑體" panose="020B0604030504040204" pitchFamily="34" charset="-120"/>
              </a:rPr>
              <a:t>，得撤銷獨立學生社團辦公室之使用權。</a:t>
            </a:r>
          </a:p>
          <a:p>
            <a:pPr lvl="0"/>
            <a:r>
              <a:rPr lang="zh-TW" altLang="zh-TW" sz="2000" dirty="0">
                <a:solidFill>
                  <a:srgbClr val="002060"/>
                </a:solidFill>
                <a:latin typeface="微軟正黑體" panose="020B0604030504040204" pitchFamily="34" charset="-120"/>
                <a:ea typeface="微軟正黑體" panose="020B0604030504040204" pitchFamily="34" charset="-120"/>
              </a:rPr>
              <a:t>平時評鑑</a:t>
            </a:r>
            <a:r>
              <a:rPr lang="zh-TW" altLang="zh-TW" sz="2000" dirty="0">
                <a:latin typeface="微軟正黑體" panose="020B0604030504040204" pitchFamily="34" charset="-120"/>
                <a:ea typeface="微軟正黑體" panose="020B0604030504040204" pitchFamily="34" charset="-120"/>
              </a:rPr>
              <a:t>成績</a:t>
            </a:r>
            <a:r>
              <a:rPr lang="zh-TW" altLang="zh-TW" sz="2000" dirty="0">
                <a:solidFill>
                  <a:srgbClr val="C00000"/>
                </a:solidFill>
                <a:latin typeface="微軟正黑體" panose="020B0604030504040204" pitchFamily="34" charset="-120"/>
                <a:ea typeface="微軟正黑體" panose="020B0604030504040204" pitchFamily="34" charset="-120"/>
              </a:rPr>
              <a:t>未達基本分者</a:t>
            </a:r>
            <a:r>
              <a:rPr lang="zh-TW" altLang="zh-TW" sz="2000" dirty="0">
                <a:latin typeface="微軟正黑體" panose="020B0604030504040204" pitchFamily="34" charset="-120"/>
                <a:ea typeface="微軟正黑體" panose="020B0604030504040204" pitchFamily="34" charset="-120"/>
              </a:rPr>
              <a:t>或</a:t>
            </a:r>
            <a:r>
              <a:rPr lang="zh-TW" altLang="zh-TW" sz="2000" u="sng" dirty="0">
                <a:solidFill>
                  <a:srgbClr val="002060"/>
                </a:solidFill>
                <a:latin typeface="微軟正黑體" panose="020B0604030504040204" pitchFamily="34" charset="-120"/>
                <a:ea typeface="微軟正黑體" panose="020B0604030504040204" pitchFamily="34" charset="-120"/>
              </a:rPr>
              <a:t>檔案評鑑</a:t>
            </a:r>
            <a:r>
              <a:rPr lang="zh-TW" altLang="zh-TW" sz="2000" u="sng" dirty="0">
                <a:solidFill>
                  <a:srgbClr val="C00000"/>
                </a:solidFill>
                <a:uFill>
                  <a:solidFill>
                    <a:srgbClr val="FFC000"/>
                  </a:solidFill>
                </a:uFill>
                <a:latin typeface="微軟正黑體" panose="020B0604030504040204" pitchFamily="34" charset="-120"/>
                <a:ea typeface="微軟正黑體" panose="020B0604030504040204" pitchFamily="34" charset="-120"/>
              </a:rPr>
              <a:t>當日未</a:t>
            </a:r>
            <a:r>
              <a:rPr lang="zh-TW" altLang="zh-TW" sz="2000" u="sng" dirty="0" smtClean="0">
                <a:solidFill>
                  <a:srgbClr val="C00000"/>
                </a:solidFill>
                <a:uFill>
                  <a:solidFill>
                    <a:srgbClr val="FFC000"/>
                  </a:solidFill>
                </a:uFill>
                <a:latin typeface="微軟正黑體" panose="020B0604030504040204" pitchFamily="34" charset="-120"/>
                <a:ea typeface="微軟正黑體" panose="020B0604030504040204" pitchFamily="34" charset="-120"/>
              </a:rPr>
              <a:t>出席者</a:t>
            </a:r>
            <a:r>
              <a:rPr lang="zh-TW" altLang="zh-TW" sz="2000" dirty="0">
                <a:latin typeface="微軟正黑體" panose="020B0604030504040204" pitchFamily="34" charset="-120"/>
                <a:ea typeface="微軟正黑體" panose="020B0604030504040204" pitchFamily="34" charset="-120"/>
              </a:rPr>
              <a:t>，懲處如下：　　　</a:t>
            </a:r>
          </a:p>
          <a:p>
            <a:pPr lvl="1"/>
            <a:r>
              <a:rPr lang="zh-TW" altLang="zh-TW" sz="1800" dirty="0">
                <a:solidFill>
                  <a:srgbClr val="0070C0"/>
                </a:solidFill>
                <a:latin typeface="微軟正黑體" panose="020B0604030504040204" pitchFamily="34" charset="-120"/>
                <a:ea typeface="微軟正黑體" panose="020B0604030504040204" pitchFamily="34" charset="-120"/>
              </a:rPr>
              <a:t>不得申請經費補助、大型場地及器材借用一學年。</a:t>
            </a:r>
            <a:r>
              <a:rPr lang="zh-TW" altLang="zh-TW" sz="1800" dirty="0">
                <a:latin typeface="微軟正黑體" panose="020B0604030504040204" pitchFamily="34" charset="-120"/>
                <a:ea typeface="微軟正黑體" panose="020B0604030504040204" pitchFamily="34" charset="-120"/>
              </a:rPr>
              <a:t>受懲處之學生社團若能於平時評鑑「學期資料檢核」項目達標準者，得提報課外活動組視情況縮短懲處時程。</a:t>
            </a:r>
          </a:p>
          <a:p>
            <a:pPr lvl="1"/>
            <a:r>
              <a:rPr lang="zh-TW" altLang="zh-TW" sz="1800" dirty="0">
                <a:solidFill>
                  <a:srgbClr val="0070C0"/>
                </a:solidFill>
                <a:latin typeface="微軟正黑體" panose="020B0604030504040204" pitchFamily="34" charset="-120"/>
                <a:ea typeface="微軟正黑體" panose="020B0604030504040204" pitchFamily="34" charset="-120"/>
              </a:rPr>
              <a:t>撤銷學生社團辦公室之使用權。</a:t>
            </a:r>
          </a:p>
          <a:p>
            <a:pPr lvl="1"/>
            <a:r>
              <a:rPr lang="zh-TW" altLang="zh-TW" sz="1800" dirty="0">
                <a:solidFill>
                  <a:srgbClr val="0070C0"/>
                </a:solidFill>
                <a:latin typeface="微軟正黑體" panose="020B0604030504040204" pitchFamily="34" charset="-120"/>
                <a:ea typeface="微軟正黑體" panose="020B0604030504040204" pitchFamily="34" charset="-120"/>
              </a:rPr>
              <a:t>視情況暫停該學生社團所有活動</a:t>
            </a:r>
            <a:r>
              <a:rPr lang="zh-TW" altLang="zh-TW" sz="1800" dirty="0" smtClean="0">
                <a:solidFill>
                  <a:srgbClr val="0070C0"/>
                </a:solidFill>
                <a:latin typeface="微軟正黑體" panose="020B0604030504040204" pitchFamily="34" charset="-120"/>
                <a:ea typeface="微軟正黑體" panose="020B0604030504040204" pitchFamily="34" charset="-120"/>
              </a:rPr>
              <a:t>。</a:t>
            </a:r>
            <a:endParaRPr lang="en-US" altLang="zh-TW" sz="1800" dirty="0" smtClean="0">
              <a:solidFill>
                <a:srgbClr val="0070C0"/>
              </a:solidFill>
              <a:latin typeface="微軟正黑體" panose="020B0604030504040204" pitchFamily="34" charset="-120"/>
              <a:ea typeface="微軟正黑體" panose="020B0604030504040204" pitchFamily="34" charset="-120"/>
            </a:endParaRPr>
          </a:p>
          <a:p>
            <a:pPr marL="457200" lvl="1" indent="0">
              <a:buNone/>
            </a:pPr>
            <a:endParaRPr lang="zh-TW" altLang="zh-TW" sz="1600" dirty="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學生</a:t>
            </a:r>
            <a:r>
              <a:rPr lang="zh-TW" altLang="zh-TW" sz="2000" dirty="0">
                <a:latin typeface="微軟正黑體" panose="020B0604030504040204" pitchFamily="34" charset="-120"/>
                <a:ea typeface="微軟正黑體" panose="020B0604030504040204" pitchFamily="34" charset="-120"/>
              </a:rPr>
              <a:t>社團</a:t>
            </a:r>
            <a:r>
              <a:rPr lang="zh-TW" altLang="zh-TW" sz="2000" dirty="0">
                <a:solidFill>
                  <a:srgbClr val="002060"/>
                </a:solidFill>
                <a:latin typeface="微軟正黑體" panose="020B0604030504040204" pitchFamily="34" charset="-120"/>
                <a:ea typeface="微軟正黑體" panose="020B0604030504040204" pitchFamily="34" charset="-120"/>
              </a:rPr>
              <a:t>連</a:t>
            </a:r>
            <a:r>
              <a:rPr lang="en-US" altLang="zh-TW" sz="2000" dirty="0">
                <a:solidFill>
                  <a:srgbClr val="002060"/>
                </a:solidFill>
                <a:latin typeface="微軟正黑體" panose="020B0604030504040204" pitchFamily="34" charset="-120"/>
                <a:ea typeface="微軟正黑體" panose="020B0604030504040204" pitchFamily="34" charset="-120"/>
              </a:rPr>
              <a:t>2</a:t>
            </a:r>
            <a:r>
              <a:rPr lang="zh-TW" altLang="zh-TW" sz="2000" dirty="0">
                <a:solidFill>
                  <a:srgbClr val="002060"/>
                </a:solidFill>
                <a:latin typeface="微軟正黑體" panose="020B0604030504040204" pitchFamily="34" charset="-120"/>
                <a:ea typeface="微軟正黑體" panose="020B0604030504040204" pitchFamily="34" charset="-120"/>
              </a:rPr>
              <a:t>年</a:t>
            </a:r>
            <a:r>
              <a:rPr lang="zh-TW" altLang="zh-TW" sz="2000" dirty="0">
                <a:solidFill>
                  <a:srgbClr val="FF9933"/>
                </a:solidFill>
                <a:latin typeface="微軟正黑體" panose="020B0604030504040204" pitchFamily="34" charset="-120"/>
                <a:ea typeface="微軟正黑體" panose="020B0604030504040204" pitchFamily="34" charset="-120"/>
              </a:rPr>
              <a:t>平時評鑑</a:t>
            </a:r>
            <a:r>
              <a:rPr lang="zh-TW" altLang="zh-TW" sz="2000" dirty="0">
                <a:solidFill>
                  <a:srgbClr val="C00000"/>
                </a:solidFill>
                <a:latin typeface="微軟正黑體" panose="020B0604030504040204" pitchFamily="34" charset="-120"/>
                <a:ea typeface="微軟正黑體" panose="020B0604030504040204" pitchFamily="34" charset="-120"/>
              </a:rPr>
              <a:t>未達基本分者</a:t>
            </a:r>
            <a:r>
              <a:rPr lang="zh-TW" altLang="zh-TW" sz="2000" dirty="0">
                <a:latin typeface="微軟正黑體" panose="020B0604030504040204" pitchFamily="34" charset="-120"/>
                <a:ea typeface="微軟正黑體" panose="020B0604030504040204" pitchFamily="34" charset="-120"/>
              </a:rPr>
              <a:t>，得由行政輔導老師提出停止運作，經主管核定後及</a:t>
            </a:r>
            <a:r>
              <a:rPr lang="zh-TW" altLang="zh-TW" sz="2000" dirty="0">
                <a:solidFill>
                  <a:srgbClr val="C00000"/>
                </a:solidFill>
                <a:latin typeface="微軟正黑體" panose="020B0604030504040204" pitchFamily="34" charset="-120"/>
                <a:ea typeface="微軟正黑體" panose="020B0604030504040204" pitchFamily="34" charset="-120"/>
              </a:rPr>
              <a:t>予以停止運作一年</a:t>
            </a:r>
            <a:r>
              <a:rPr lang="zh-TW" altLang="zh-TW" sz="2000" dirty="0">
                <a:latin typeface="微軟正黑體" panose="020B0604030504040204" pitchFamily="34" charset="-120"/>
                <a:ea typeface="微軟正黑體" panose="020B0604030504040204" pitchFamily="34" charset="-120"/>
              </a:rPr>
              <a:t>。</a:t>
            </a:r>
            <a:endParaRPr lang="zh-TW" altLang="en-US" sz="2000" dirty="0">
              <a:latin typeface="微軟正黑體" panose="020B0604030504040204" pitchFamily="34" charset="-120"/>
              <a:ea typeface="微軟正黑體" panose="020B0604030504040204" pitchFamily="34" charset="-120"/>
            </a:endParaRPr>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5</a:t>
            </a:fld>
            <a:endParaRPr lang="en-US" altLang="ko-KR"/>
          </a:p>
        </p:txBody>
      </p:sp>
    </p:spTree>
    <p:extLst>
      <p:ext uri="{BB962C8B-B14F-4D97-AF65-F5344CB8AC3E}">
        <p14:creationId xmlns:p14="http://schemas.microsoft.com/office/powerpoint/2010/main" val="10961336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6</a:t>
            </a:fld>
            <a:endParaRPr lang="en-US" altLang="ko-KR"/>
          </a:p>
        </p:txBody>
      </p:sp>
      <p:pic>
        <p:nvPicPr>
          <p:cNvPr id="5" name="內容版面配置區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33872" y="1772816"/>
            <a:ext cx="6912767" cy="4242670"/>
          </a:xfrm>
          <a:prstGeom prst="rect">
            <a:avLst/>
          </a:prstGeom>
        </p:spPr>
      </p:pic>
    </p:spTree>
    <p:extLst>
      <p:ext uri="{BB962C8B-B14F-4D97-AF65-F5344CB8AC3E}">
        <p14:creationId xmlns:p14="http://schemas.microsoft.com/office/powerpoint/2010/main" val="350611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7</a:t>
            </a:fld>
            <a:endParaRPr lang="en-US" altLang="ko-KR"/>
          </a:p>
        </p:txBody>
      </p:sp>
      <p:sp>
        <p:nvSpPr>
          <p:cNvPr id="10" name="矩形 9"/>
          <p:cNvSpPr/>
          <p:nvPr/>
        </p:nvSpPr>
        <p:spPr bwMode="auto">
          <a:xfrm>
            <a:off x="395536" y="2564904"/>
            <a:ext cx="1633728" cy="847344"/>
          </a:xfrm>
          <a:prstGeom prst="rect">
            <a:avLst/>
          </a:prstGeom>
          <a:solidFill>
            <a:srgbClr val="3333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人事行政</a:t>
            </a:r>
            <a:endParaRPr kumimoji="1" lang="en-US" altLang="zh-TW" sz="2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endParaRPr>
          </a:p>
          <a:p>
            <a:pPr marL="0" marR="0" indent="0" algn="ctr" defTabSz="914400" rtl="0" eaLnBrk="1" fontAlgn="base" latinLnBrk="1" hangingPunct="1">
              <a:lnSpc>
                <a:spcPct val="100000"/>
              </a:lnSpc>
              <a:spcBef>
                <a:spcPct val="0"/>
              </a:spcBef>
              <a:spcAft>
                <a:spcPct val="0"/>
              </a:spcAft>
              <a:buClrTx/>
              <a:buSzTx/>
              <a:buFontTx/>
              <a:buNone/>
              <a:tabLst/>
            </a:pPr>
            <a:r>
              <a:rPr lang="en-US" altLang="zh-TW" sz="2600" dirty="0" smtClean="0">
                <a:solidFill>
                  <a:srgbClr val="FFC000"/>
                </a:solidFill>
                <a:latin typeface="華康布丁體W7(P)" panose="040B0700000000000000" pitchFamily="82" charset="-120"/>
                <a:ea typeface="華康布丁體W7(P)" panose="040B0700000000000000" pitchFamily="82" charset="-120"/>
              </a:rPr>
              <a:t>30%</a:t>
            </a:r>
            <a:endParaRPr kumimoji="1" lang="zh-TW" altLang="en-US" sz="26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endParaRPr>
          </a:p>
        </p:txBody>
      </p:sp>
      <p:sp>
        <p:nvSpPr>
          <p:cNvPr id="11" name="矩形 10"/>
          <p:cNvSpPr/>
          <p:nvPr/>
        </p:nvSpPr>
        <p:spPr bwMode="auto">
          <a:xfrm>
            <a:off x="2688275" y="2564904"/>
            <a:ext cx="1633728" cy="847344"/>
          </a:xfrm>
          <a:prstGeom prst="rect">
            <a:avLst/>
          </a:prstGeom>
          <a:solidFill>
            <a:srgbClr val="3333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活動績效</a:t>
            </a:r>
            <a:endParaRPr kumimoji="1" lang="en-US" altLang="zh-TW" sz="2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endParaRPr>
          </a:p>
          <a:p>
            <a:pPr marL="0" marR="0" indent="0" algn="ctr" defTabSz="914400" rtl="0" eaLnBrk="1" fontAlgn="base" latinLnBrk="1" hangingPunct="1">
              <a:lnSpc>
                <a:spcPct val="100000"/>
              </a:lnSpc>
              <a:spcBef>
                <a:spcPct val="0"/>
              </a:spcBef>
              <a:spcAft>
                <a:spcPct val="0"/>
              </a:spcAft>
              <a:buClrTx/>
              <a:buSzTx/>
              <a:buFontTx/>
              <a:buNone/>
              <a:tabLst/>
            </a:pPr>
            <a:r>
              <a:rPr lang="en-US" altLang="zh-TW" sz="2600" dirty="0">
                <a:solidFill>
                  <a:srgbClr val="FFC000"/>
                </a:solidFill>
                <a:latin typeface="華康布丁體W7(P)" panose="040B0700000000000000" pitchFamily="82" charset="-120"/>
                <a:ea typeface="華康布丁體W7(P)" panose="040B0700000000000000" pitchFamily="82" charset="-120"/>
              </a:rPr>
              <a:t>5</a:t>
            </a:r>
            <a:r>
              <a:rPr lang="en-US" altLang="zh-TW" sz="2600" dirty="0" smtClean="0">
                <a:solidFill>
                  <a:srgbClr val="FFC000"/>
                </a:solidFill>
                <a:latin typeface="華康布丁體W7(P)" panose="040B0700000000000000" pitchFamily="82" charset="-120"/>
                <a:ea typeface="華康布丁體W7(P)" panose="040B0700000000000000" pitchFamily="82" charset="-120"/>
              </a:rPr>
              <a:t>0%</a:t>
            </a:r>
            <a:endParaRPr kumimoji="1" lang="zh-TW" altLang="en-US" sz="26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endParaRPr>
          </a:p>
        </p:txBody>
      </p:sp>
      <p:sp>
        <p:nvSpPr>
          <p:cNvPr id="12" name="流程圖: 結束點 11"/>
          <p:cNvSpPr/>
          <p:nvPr/>
        </p:nvSpPr>
        <p:spPr bwMode="auto">
          <a:xfrm>
            <a:off x="2483768" y="116632"/>
            <a:ext cx="4248472" cy="720080"/>
          </a:xfrm>
          <a:prstGeom prst="flowChartTerminator">
            <a:avLst/>
          </a:prstGeom>
          <a:noFill/>
          <a:ln w="76200"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dist" defTabSz="914400" rtl="0" eaLnBrk="1" fontAlgn="base" latinLnBrk="1" hangingPunct="1">
              <a:lnSpc>
                <a:spcPct val="100000"/>
              </a:lnSpc>
              <a:spcBef>
                <a:spcPct val="0"/>
              </a:spcBef>
              <a:spcAft>
                <a:spcPct val="0"/>
              </a:spcAft>
              <a:buClrTx/>
              <a:buSzTx/>
              <a:buFontTx/>
              <a:buNone/>
              <a:tabLst/>
            </a:pPr>
            <a:r>
              <a:rPr kumimoji="1" lang="zh-TW" altLang="en-US" sz="30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總體評鑑評分標準</a:t>
            </a:r>
          </a:p>
        </p:txBody>
      </p:sp>
      <p:sp>
        <p:nvSpPr>
          <p:cNvPr id="14" name="矩形 13"/>
          <p:cNvSpPr/>
          <p:nvPr/>
        </p:nvSpPr>
        <p:spPr bwMode="auto">
          <a:xfrm>
            <a:off x="4875049" y="2564904"/>
            <a:ext cx="1633728" cy="847344"/>
          </a:xfrm>
          <a:prstGeom prst="rect">
            <a:avLst/>
          </a:prstGeom>
          <a:solidFill>
            <a:srgbClr val="3333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財務管理</a:t>
            </a:r>
            <a:r>
              <a:rPr kumimoji="1" lang="en-US" altLang="zh-TW" sz="26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2</a:t>
            </a:r>
            <a:r>
              <a:rPr lang="en-US" altLang="zh-TW" sz="2600" dirty="0" smtClean="0">
                <a:solidFill>
                  <a:srgbClr val="FFC000"/>
                </a:solidFill>
                <a:latin typeface="華康布丁體W7(P)" panose="040B0700000000000000" pitchFamily="82" charset="-120"/>
                <a:ea typeface="華康布丁體W7(P)" panose="040B0700000000000000" pitchFamily="82" charset="-120"/>
              </a:rPr>
              <a:t>0%</a:t>
            </a:r>
            <a:endParaRPr kumimoji="1" lang="zh-TW" altLang="en-US" sz="26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endParaRPr>
          </a:p>
        </p:txBody>
      </p:sp>
      <p:sp>
        <p:nvSpPr>
          <p:cNvPr id="15" name="矩形 14"/>
          <p:cNvSpPr/>
          <p:nvPr/>
        </p:nvSpPr>
        <p:spPr bwMode="auto">
          <a:xfrm>
            <a:off x="6898712" y="1367522"/>
            <a:ext cx="1633728" cy="847344"/>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平時評鑑</a:t>
            </a:r>
            <a:r>
              <a:rPr kumimoji="1" lang="en-US" altLang="zh-TW" sz="2600" b="0" i="0" u="none" strike="noStrike" cap="none" normalizeH="0" baseline="0" dirty="0" smtClean="0">
                <a:ln>
                  <a:noFill/>
                </a:ln>
                <a:solidFill>
                  <a:srgbClr val="FF9933"/>
                </a:solidFill>
                <a:effectLst/>
                <a:latin typeface="華康布丁體W7(P)" panose="040B0700000000000000" pitchFamily="82" charset="-120"/>
                <a:ea typeface="華康布丁體W7(P)" panose="040B0700000000000000" pitchFamily="82" charset="-120"/>
              </a:rPr>
              <a:t>5</a:t>
            </a:r>
            <a:r>
              <a:rPr lang="en-US" altLang="zh-TW" sz="2600" dirty="0" smtClean="0">
                <a:solidFill>
                  <a:srgbClr val="FF9933"/>
                </a:solidFill>
                <a:latin typeface="華康布丁體W7(P)" panose="040B0700000000000000" pitchFamily="82" charset="-120"/>
                <a:ea typeface="華康布丁體W7(P)" panose="040B0700000000000000" pitchFamily="82" charset="-120"/>
              </a:rPr>
              <a:t>0%</a:t>
            </a:r>
            <a:endParaRPr kumimoji="1" lang="zh-TW" altLang="en-US" sz="2600" b="0" i="0" u="none" strike="noStrike" cap="none" normalizeH="0" baseline="0" dirty="0" smtClean="0">
              <a:ln>
                <a:noFill/>
              </a:ln>
              <a:solidFill>
                <a:srgbClr val="FF9933"/>
              </a:solidFill>
              <a:effectLst/>
              <a:latin typeface="華康布丁體W7(P)" panose="040B0700000000000000" pitchFamily="82" charset="-120"/>
              <a:ea typeface="華康布丁體W7(P)" panose="040B0700000000000000" pitchFamily="82" charset="-120"/>
            </a:endParaRPr>
          </a:p>
        </p:txBody>
      </p:sp>
      <p:sp>
        <p:nvSpPr>
          <p:cNvPr id="16" name="矩形 15"/>
          <p:cNvSpPr/>
          <p:nvPr/>
        </p:nvSpPr>
        <p:spPr bwMode="auto">
          <a:xfrm>
            <a:off x="2688275" y="1362491"/>
            <a:ext cx="1633728" cy="847344"/>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檔案評鑑</a:t>
            </a:r>
            <a:r>
              <a:rPr kumimoji="1" lang="en-US" altLang="zh-TW" sz="2600" b="0" i="0" u="none" strike="noStrike" cap="none" normalizeH="0" baseline="0" dirty="0" smtClean="0">
                <a:ln>
                  <a:noFill/>
                </a:ln>
                <a:solidFill>
                  <a:srgbClr val="FF9933"/>
                </a:solidFill>
                <a:effectLst/>
                <a:latin typeface="華康布丁體W7(P)" panose="040B0700000000000000" pitchFamily="82" charset="-120"/>
                <a:ea typeface="華康布丁體W7(P)" panose="040B0700000000000000" pitchFamily="82" charset="-120"/>
              </a:rPr>
              <a:t>5</a:t>
            </a:r>
            <a:r>
              <a:rPr lang="en-US" altLang="zh-TW" sz="2600" dirty="0" smtClean="0">
                <a:solidFill>
                  <a:srgbClr val="FF9933"/>
                </a:solidFill>
                <a:latin typeface="華康布丁體W7(P)" panose="040B0700000000000000" pitchFamily="82" charset="-120"/>
                <a:ea typeface="華康布丁體W7(P)" panose="040B0700000000000000" pitchFamily="82" charset="-120"/>
              </a:rPr>
              <a:t>0%</a:t>
            </a:r>
            <a:endParaRPr kumimoji="1" lang="zh-TW" altLang="en-US" sz="2600" b="0" i="0" u="none" strike="noStrike" cap="none" normalizeH="0" baseline="0" dirty="0" smtClean="0">
              <a:ln>
                <a:noFill/>
              </a:ln>
              <a:solidFill>
                <a:srgbClr val="FF9933"/>
              </a:solidFill>
              <a:effectLst/>
              <a:latin typeface="華康布丁體W7(P)" panose="040B0700000000000000" pitchFamily="82" charset="-120"/>
              <a:ea typeface="華康布丁體W7(P)" panose="040B0700000000000000" pitchFamily="82" charset="-120"/>
            </a:endParaRPr>
          </a:p>
        </p:txBody>
      </p:sp>
      <p:sp>
        <p:nvSpPr>
          <p:cNvPr id="17" name="矩形 16"/>
          <p:cNvSpPr/>
          <p:nvPr/>
        </p:nvSpPr>
        <p:spPr bwMode="auto">
          <a:xfrm>
            <a:off x="1619672" y="3682819"/>
            <a:ext cx="1461930" cy="741803"/>
          </a:xfrm>
          <a:prstGeom prst="rect">
            <a:avLst/>
          </a:prstGeom>
          <a:noFill/>
          <a:ln w="38100" cap="flat" cmpd="sng" algn="ctr">
            <a:solidFill>
              <a:srgbClr val="33339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200" b="0" i="0" u="none" strike="noStrike" cap="none" normalizeH="0" baseline="0" dirty="0" smtClean="0">
                <a:ln>
                  <a:noFill/>
                </a:ln>
                <a:solidFill>
                  <a:srgbClr val="333399"/>
                </a:solidFill>
                <a:effectLst/>
                <a:latin typeface="華康布丁體W7(P)" panose="040B0700000000000000" pitchFamily="82" charset="-120"/>
                <a:ea typeface="華康布丁體W7(P)" panose="040B0700000000000000" pitchFamily="82" charset="-120"/>
              </a:rPr>
              <a:t>組織介紹</a:t>
            </a:r>
            <a:endParaRPr kumimoji="1" lang="en-US" altLang="zh-TW" sz="2200" b="0" i="0" u="none" strike="noStrike" cap="none" normalizeH="0" baseline="0" dirty="0" smtClean="0">
              <a:ln>
                <a:noFill/>
              </a:ln>
              <a:solidFill>
                <a:srgbClr val="333399"/>
              </a:solidFill>
              <a:effectLst/>
              <a:latin typeface="華康布丁體W7(P)" panose="040B0700000000000000" pitchFamily="82" charset="-120"/>
              <a:ea typeface="華康布丁體W7(P)" panose="040B0700000000000000" pitchFamily="82" charset="-120"/>
            </a:endParaRPr>
          </a:p>
          <a:p>
            <a:pPr marL="0" marR="0" indent="0" algn="ctr" defTabSz="914400" rtl="0" eaLnBrk="1" fontAlgn="base" latinLnBrk="1" hangingPunct="1">
              <a:lnSpc>
                <a:spcPct val="100000"/>
              </a:lnSpc>
              <a:spcBef>
                <a:spcPct val="0"/>
              </a:spcBef>
              <a:spcAft>
                <a:spcPct val="0"/>
              </a:spcAft>
              <a:buClrTx/>
              <a:buSzTx/>
              <a:buFontTx/>
              <a:buNone/>
              <a:tabLst/>
            </a:pPr>
            <a:r>
              <a:rPr lang="en-US" altLang="zh-TW" sz="2200" dirty="0" smtClean="0">
                <a:solidFill>
                  <a:srgbClr val="C00000"/>
                </a:solidFill>
                <a:latin typeface="華康布丁體W7(P)" panose="040B0700000000000000" pitchFamily="82" charset="-120"/>
                <a:ea typeface="華康布丁體W7(P)" panose="040B0700000000000000" pitchFamily="82" charset="-120"/>
              </a:rPr>
              <a:t>18%</a:t>
            </a:r>
            <a:endParaRPr kumimoji="1" lang="zh-TW" altLang="en-US" sz="2200" b="0" i="0" u="none" strike="noStrike" cap="none" normalizeH="0" baseline="0" dirty="0" smtClean="0">
              <a:ln>
                <a:noFill/>
              </a:ln>
              <a:solidFill>
                <a:srgbClr val="C00000"/>
              </a:solidFill>
              <a:effectLst/>
              <a:latin typeface="華康布丁體W7(P)" panose="040B0700000000000000" pitchFamily="82" charset="-120"/>
              <a:ea typeface="華康布丁體W7(P)" panose="040B0700000000000000" pitchFamily="82" charset="-120"/>
            </a:endParaRPr>
          </a:p>
        </p:txBody>
      </p:sp>
      <p:sp>
        <p:nvSpPr>
          <p:cNvPr id="18" name="矩形 17"/>
          <p:cNvSpPr/>
          <p:nvPr/>
        </p:nvSpPr>
        <p:spPr bwMode="auto">
          <a:xfrm>
            <a:off x="1619672" y="4580829"/>
            <a:ext cx="1461930" cy="741803"/>
          </a:xfrm>
          <a:prstGeom prst="rect">
            <a:avLst/>
          </a:prstGeom>
          <a:noFill/>
          <a:ln w="38100" cap="flat" cmpd="sng" algn="ctr">
            <a:solidFill>
              <a:srgbClr val="33339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200" b="0" i="0" u="none" strike="noStrike" cap="none" normalizeH="0" baseline="0" dirty="0" smtClean="0">
                <a:ln>
                  <a:noFill/>
                </a:ln>
                <a:solidFill>
                  <a:srgbClr val="333399"/>
                </a:solidFill>
                <a:effectLst/>
                <a:latin typeface="華康布丁體W7(P)" panose="040B0700000000000000" pitchFamily="82" charset="-120"/>
                <a:ea typeface="華康布丁體W7(P)" panose="040B0700000000000000" pitchFamily="82" charset="-120"/>
              </a:rPr>
              <a:t>會議紀錄</a:t>
            </a:r>
            <a:endParaRPr kumimoji="1" lang="en-US" altLang="zh-TW" sz="2200" b="0" i="0" u="none" strike="noStrike" cap="none" normalizeH="0" baseline="0" dirty="0" smtClean="0">
              <a:ln>
                <a:noFill/>
              </a:ln>
              <a:solidFill>
                <a:srgbClr val="333399"/>
              </a:solidFill>
              <a:effectLst/>
              <a:latin typeface="華康布丁體W7(P)" panose="040B0700000000000000" pitchFamily="82" charset="-120"/>
              <a:ea typeface="華康布丁體W7(P)" panose="040B0700000000000000" pitchFamily="82" charset="-120"/>
            </a:endParaRPr>
          </a:p>
          <a:p>
            <a:pPr marL="0" marR="0" indent="0" algn="ctr" defTabSz="914400" rtl="0" eaLnBrk="1" fontAlgn="base" latinLnBrk="1" hangingPunct="1">
              <a:lnSpc>
                <a:spcPct val="100000"/>
              </a:lnSpc>
              <a:spcBef>
                <a:spcPct val="0"/>
              </a:spcBef>
              <a:spcAft>
                <a:spcPct val="0"/>
              </a:spcAft>
              <a:buClrTx/>
              <a:buSzTx/>
              <a:buFontTx/>
              <a:buNone/>
              <a:tabLst/>
            </a:pPr>
            <a:r>
              <a:rPr lang="en-US" altLang="zh-TW" sz="2200" dirty="0" smtClean="0">
                <a:solidFill>
                  <a:srgbClr val="C00000"/>
                </a:solidFill>
                <a:latin typeface="華康布丁體W7(P)" panose="040B0700000000000000" pitchFamily="82" charset="-120"/>
                <a:ea typeface="華康布丁體W7(P)" panose="040B0700000000000000" pitchFamily="82" charset="-120"/>
              </a:rPr>
              <a:t>9%</a:t>
            </a:r>
            <a:endParaRPr kumimoji="1" lang="zh-TW" altLang="en-US" sz="2200" b="0" i="0" u="none" strike="noStrike" cap="none" normalizeH="0" baseline="0" dirty="0" smtClean="0">
              <a:ln>
                <a:noFill/>
              </a:ln>
              <a:solidFill>
                <a:srgbClr val="C00000"/>
              </a:solidFill>
              <a:effectLst/>
              <a:latin typeface="華康布丁體W7(P)" panose="040B0700000000000000" pitchFamily="82" charset="-120"/>
              <a:ea typeface="華康布丁體W7(P)" panose="040B0700000000000000" pitchFamily="82" charset="-120"/>
            </a:endParaRPr>
          </a:p>
        </p:txBody>
      </p:sp>
      <p:sp>
        <p:nvSpPr>
          <p:cNvPr id="19" name="矩形 18"/>
          <p:cNvSpPr/>
          <p:nvPr/>
        </p:nvSpPr>
        <p:spPr bwMode="auto">
          <a:xfrm>
            <a:off x="1619672" y="5478839"/>
            <a:ext cx="1461930" cy="741803"/>
          </a:xfrm>
          <a:prstGeom prst="rect">
            <a:avLst/>
          </a:prstGeom>
          <a:noFill/>
          <a:ln w="38100" cap="flat" cmpd="sng" algn="ctr">
            <a:solidFill>
              <a:srgbClr val="33339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000" b="0" i="0" u="none" strike="noStrike" cap="none" normalizeH="0" baseline="0" dirty="0" smtClean="0">
                <a:ln>
                  <a:noFill/>
                </a:ln>
                <a:solidFill>
                  <a:srgbClr val="333399"/>
                </a:solidFill>
                <a:effectLst/>
                <a:latin typeface="華康布丁體W7(P)" panose="040B0700000000000000" pitchFamily="82" charset="-120"/>
                <a:ea typeface="華康布丁體W7(P)" panose="040B0700000000000000" pitchFamily="82" charset="-120"/>
              </a:rPr>
              <a:t>數位化管理</a:t>
            </a:r>
            <a:endParaRPr kumimoji="1" lang="en-US" altLang="zh-TW" sz="2000" b="0" i="0" u="none" strike="noStrike" cap="none" normalizeH="0" baseline="0" dirty="0" smtClean="0">
              <a:ln>
                <a:noFill/>
              </a:ln>
              <a:solidFill>
                <a:srgbClr val="333399"/>
              </a:solidFill>
              <a:effectLst/>
              <a:latin typeface="華康布丁體W7(P)" panose="040B0700000000000000" pitchFamily="82" charset="-120"/>
              <a:ea typeface="華康布丁體W7(P)" panose="040B0700000000000000" pitchFamily="82" charset="-120"/>
            </a:endParaRPr>
          </a:p>
          <a:p>
            <a:pPr marL="0" marR="0" indent="0" algn="ctr" defTabSz="914400" rtl="0" eaLnBrk="1" fontAlgn="base" latinLnBrk="1" hangingPunct="1">
              <a:lnSpc>
                <a:spcPct val="100000"/>
              </a:lnSpc>
              <a:spcBef>
                <a:spcPct val="0"/>
              </a:spcBef>
              <a:spcAft>
                <a:spcPct val="0"/>
              </a:spcAft>
              <a:buClrTx/>
              <a:buSzTx/>
              <a:buFontTx/>
              <a:buNone/>
              <a:tabLst/>
            </a:pPr>
            <a:r>
              <a:rPr lang="en-US" altLang="zh-TW" sz="2200" dirty="0" smtClean="0">
                <a:solidFill>
                  <a:srgbClr val="C00000"/>
                </a:solidFill>
                <a:latin typeface="華康布丁體W7(P)" panose="040B0700000000000000" pitchFamily="82" charset="-120"/>
                <a:ea typeface="華康布丁體W7(P)" panose="040B0700000000000000" pitchFamily="82" charset="-120"/>
              </a:rPr>
              <a:t>3%</a:t>
            </a:r>
            <a:endParaRPr kumimoji="1" lang="zh-TW" altLang="en-US" sz="2200" b="0" i="0" u="none" strike="noStrike" cap="none" normalizeH="0" baseline="0" dirty="0" smtClean="0">
              <a:ln>
                <a:noFill/>
              </a:ln>
              <a:solidFill>
                <a:srgbClr val="C00000"/>
              </a:solidFill>
              <a:effectLst/>
              <a:latin typeface="華康布丁體W7(P)" panose="040B0700000000000000" pitchFamily="82" charset="-120"/>
              <a:ea typeface="華康布丁體W7(P)" panose="040B0700000000000000" pitchFamily="82" charset="-120"/>
            </a:endParaRPr>
          </a:p>
        </p:txBody>
      </p:sp>
      <p:cxnSp>
        <p:nvCxnSpPr>
          <p:cNvPr id="21" name="肘形接點 20"/>
          <p:cNvCxnSpPr>
            <a:stCxn id="10" idx="2"/>
            <a:endCxn id="17" idx="1"/>
          </p:cNvCxnSpPr>
          <p:nvPr/>
        </p:nvCxnSpPr>
        <p:spPr bwMode="auto">
          <a:xfrm rot="16200000" flipH="1">
            <a:off x="1095300" y="3529348"/>
            <a:ext cx="641473" cy="407272"/>
          </a:xfrm>
          <a:prstGeom prst="bentConnector2">
            <a:avLst/>
          </a:prstGeom>
          <a:solidFill>
            <a:schemeClr val="accent1"/>
          </a:solidFill>
          <a:ln w="38100" cap="flat" cmpd="sng" algn="ctr">
            <a:solidFill>
              <a:srgbClr val="333399"/>
            </a:solidFill>
            <a:prstDash val="solid"/>
            <a:round/>
            <a:headEnd type="none" w="med" len="med"/>
            <a:tailEnd type="none" w="med" len="med"/>
          </a:ln>
          <a:effectLst/>
        </p:spPr>
      </p:cxnSp>
      <p:cxnSp>
        <p:nvCxnSpPr>
          <p:cNvPr id="25" name="肘形接點 24"/>
          <p:cNvCxnSpPr>
            <a:stCxn id="10" idx="2"/>
            <a:endCxn id="18" idx="1"/>
          </p:cNvCxnSpPr>
          <p:nvPr/>
        </p:nvCxnSpPr>
        <p:spPr bwMode="auto">
          <a:xfrm rot="16200000" flipH="1">
            <a:off x="646295" y="3978353"/>
            <a:ext cx="1539483" cy="407272"/>
          </a:xfrm>
          <a:prstGeom prst="bentConnector2">
            <a:avLst/>
          </a:prstGeom>
          <a:solidFill>
            <a:schemeClr val="accent1"/>
          </a:solidFill>
          <a:ln w="38100" cap="flat" cmpd="sng" algn="ctr">
            <a:solidFill>
              <a:srgbClr val="333399"/>
            </a:solidFill>
            <a:prstDash val="solid"/>
            <a:round/>
            <a:headEnd type="none" w="med" len="med"/>
            <a:tailEnd type="none" w="med" len="med"/>
          </a:ln>
          <a:effectLst/>
        </p:spPr>
      </p:cxnSp>
      <p:cxnSp>
        <p:nvCxnSpPr>
          <p:cNvPr id="27" name="肘形接點 26"/>
          <p:cNvCxnSpPr>
            <a:stCxn id="10" idx="2"/>
            <a:endCxn id="19" idx="1"/>
          </p:cNvCxnSpPr>
          <p:nvPr/>
        </p:nvCxnSpPr>
        <p:spPr bwMode="auto">
          <a:xfrm rot="16200000" flipH="1">
            <a:off x="197290" y="4427358"/>
            <a:ext cx="2437493" cy="407272"/>
          </a:xfrm>
          <a:prstGeom prst="bentConnector2">
            <a:avLst/>
          </a:prstGeom>
          <a:solidFill>
            <a:schemeClr val="accent1"/>
          </a:solidFill>
          <a:ln w="38100" cap="flat" cmpd="sng" algn="ctr">
            <a:solidFill>
              <a:srgbClr val="333399"/>
            </a:solidFill>
            <a:prstDash val="solid"/>
            <a:round/>
            <a:headEnd type="none" w="med" len="med"/>
            <a:tailEnd type="none" w="med" len="med"/>
          </a:ln>
          <a:effectLst/>
        </p:spPr>
      </p:cxnSp>
      <p:sp>
        <p:nvSpPr>
          <p:cNvPr id="28" name="矩形 27"/>
          <p:cNvSpPr/>
          <p:nvPr/>
        </p:nvSpPr>
        <p:spPr bwMode="auto">
          <a:xfrm>
            <a:off x="4098924" y="4053720"/>
            <a:ext cx="1553195" cy="741803"/>
          </a:xfrm>
          <a:prstGeom prst="rect">
            <a:avLst/>
          </a:prstGeom>
          <a:noFill/>
          <a:ln w="38100" cap="flat" cmpd="sng" algn="ctr">
            <a:solidFill>
              <a:srgbClr val="33339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000" b="0" i="0" u="none" strike="noStrike" cap="none" normalizeH="0" baseline="0" dirty="0" smtClean="0">
                <a:ln>
                  <a:noFill/>
                </a:ln>
                <a:solidFill>
                  <a:srgbClr val="333399"/>
                </a:solidFill>
                <a:effectLst/>
                <a:latin typeface="華康布丁體W7(P)" panose="040B0700000000000000" pitchFamily="82" charset="-120"/>
                <a:ea typeface="華康布丁體W7(P)" panose="040B0700000000000000" pitchFamily="82" charset="-120"/>
              </a:rPr>
              <a:t>活動規劃</a:t>
            </a:r>
            <a:endParaRPr kumimoji="1" lang="en-US" altLang="zh-TW" sz="2000" b="0" i="0" u="none" strike="noStrike" cap="none" normalizeH="0" baseline="0" dirty="0" smtClean="0">
              <a:ln>
                <a:noFill/>
              </a:ln>
              <a:solidFill>
                <a:srgbClr val="333399"/>
              </a:solidFill>
              <a:effectLst/>
              <a:latin typeface="華康布丁體W7(P)" panose="040B0700000000000000" pitchFamily="82" charset="-120"/>
              <a:ea typeface="華康布丁體W7(P)" panose="040B0700000000000000" pitchFamily="82" charset="-120"/>
            </a:endParaRPr>
          </a:p>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000" b="0" i="0" u="none" strike="noStrike" cap="none" normalizeH="0" baseline="0" dirty="0" smtClean="0">
                <a:ln>
                  <a:noFill/>
                </a:ln>
                <a:solidFill>
                  <a:srgbClr val="333399"/>
                </a:solidFill>
                <a:effectLst/>
                <a:latin typeface="華康布丁體W7(P)" panose="040B0700000000000000" pitchFamily="82" charset="-120"/>
                <a:ea typeface="華康布丁體W7(P)" panose="040B0700000000000000" pitchFamily="82" charset="-120"/>
              </a:rPr>
              <a:t>與執行</a:t>
            </a:r>
            <a:r>
              <a:rPr lang="en-US" altLang="zh-TW" sz="2000" dirty="0" smtClean="0">
                <a:solidFill>
                  <a:srgbClr val="C00000"/>
                </a:solidFill>
                <a:latin typeface="華康布丁體W7(P)" panose="040B0700000000000000" pitchFamily="82" charset="-120"/>
                <a:ea typeface="華康布丁體W7(P)" panose="040B0700000000000000" pitchFamily="82" charset="-120"/>
              </a:rPr>
              <a:t>25%</a:t>
            </a:r>
            <a:endParaRPr kumimoji="1" lang="zh-TW" altLang="en-US" sz="2000" b="0" i="0" u="none" strike="noStrike" cap="none" normalizeH="0" baseline="0" dirty="0" smtClean="0">
              <a:ln>
                <a:noFill/>
              </a:ln>
              <a:solidFill>
                <a:srgbClr val="C00000"/>
              </a:solidFill>
              <a:effectLst/>
              <a:latin typeface="華康布丁體W7(P)" panose="040B0700000000000000" pitchFamily="82" charset="-120"/>
              <a:ea typeface="華康布丁體W7(P)" panose="040B0700000000000000" pitchFamily="82" charset="-120"/>
            </a:endParaRPr>
          </a:p>
        </p:txBody>
      </p:sp>
      <p:sp>
        <p:nvSpPr>
          <p:cNvPr id="29" name="矩形 28"/>
          <p:cNvSpPr/>
          <p:nvPr/>
        </p:nvSpPr>
        <p:spPr bwMode="auto">
          <a:xfrm>
            <a:off x="4098925" y="5150346"/>
            <a:ext cx="1553194" cy="741803"/>
          </a:xfrm>
          <a:prstGeom prst="rect">
            <a:avLst/>
          </a:prstGeom>
          <a:noFill/>
          <a:ln w="38100" cap="flat" cmpd="sng" algn="ctr">
            <a:solidFill>
              <a:srgbClr val="33339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000" b="0" i="0" u="none" strike="noStrike" cap="none" normalizeH="0" baseline="0" dirty="0" smtClean="0">
                <a:ln>
                  <a:noFill/>
                </a:ln>
                <a:solidFill>
                  <a:srgbClr val="333399"/>
                </a:solidFill>
                <a:effectLst/>
                <a:latin typeface="華康布丁體W7(P)" panose="040B0700000000000000" pitchFamily="82" charset="-120"/>
                <a:ea typeface="華康布丁體W7(P)" panose="040B0700000000000000" pitchFamily="82" charset="-120"/>
              </a:rPr>
              <a:t>績效與特色</a:t>
            </a:r>
            <a:r>
              <a:rPr lang="en-US" altLang="zh-TW" sz="2000" dirty="0" smtClean="0">
                <a:solidFill>
                  <a:srgbClr val="C00000"/>
                </a:solidFill>
                <a:latin typeface="華康布丁體W7(P)" panose="040B0700000000000000" pitchFamily="82" charset="-120"/>
                <a:ea typeface="華康布丁體W7(P)" panose="040B0700000000000000" pitchFamily="82" charset="-120"/>
              </a:rPr>
              <a:t>25%</a:t>
            </a:r>
            <a:endParaRPr kumimoji="1" lang="zh-TW" altLang="en-US" sz="2000" b="0" i="0" u="none" strike="noStrike" cap="none" normalizeH="0" baseline="0" dirty="0" smtClean="0">
              <a:ln>
                <a:noFill/>
              </a:ln>
              <a:solidFill>
                <a:srgbClr val="C00000"/>
              </a:solidFill>
              <a:effectLst/>
              <a:latin typeface="華康布丁體W7(P)" panose="040B0700000000000000" pitchFamily="82" charset="-120"/>
              <a:ea typeface="華康布丁體W7(P)" panose="040B0700000000000000" pitchFamily="82" charset="-120"/>
            </a:endParaRPr>
          </a:p>
        </p:txBody>
      </p:sp>
      <p:cxnSp>
        <p:nvCxnSpPr>
          <p:cNvPr id="30" name="肘形接點 29"/>
          <p:cNvCxnSpPr>
            <a:endCxn id="29" idx="1"/>
          </p:cNvCxnSpPr>
          <p:nvPr/>
        </p:nvCxnSpPr>
        <p:spPr bwMode="auto">
          <a:xfrm rot="16200000" flipH="1">
            <a:off x="2719571" y="4141894"/>
            <a:ext cx="2152824" cy="605884"/>
          </a:xfrm>
          <a:prstGeom prst="bentConnector2">
            <a:avLst/>
          </a:prstGeom>
          <a:solidFill>
            <a:schemeClr val="accent1"/>
          </a:solidFill>
          <a:ln w="38100" cap="flat" cmpd="sng" algn="ctr">
            <a:solidFill>
              <a:srgbClr val="333399"/>
            </a:solidFill>
            <a:prstDash val="solid"/>
            <a:round/>
            <a:headEnd type="none" w="med" len="med"/>
            <a:tailEnd type="none" w="med" len="med"/>
          </a:ln>
          <a:effectLst/>
        </p:spPr>
      </p:cxnSp>
      <p:cxnSp>
        <p:nvCxnSpPr>
          <p:cNvPr id="32" name="肘形接點 31"/>
          <p:cNvCxnSpPr>
            <a:endCxn id="28" idx="1"/>
          </p:cNvCxnSpPr>
          <p:nvPr/>
        </p:nvCxnSpPr>
        <p:spPr bwMode="auto">
          <a:xfrm rot="16200000" flipH="1">
            <a:off x="3360609" y="3686307"/>
            <a:ext cx="870748" cy="605882"/>
          </a:xfrm>
          <a:prstGeom prst="bentConnector2">
            <a:avLst/>
          </a:prstGeom>
          <a:solidFill>
            <a:schemeClr val="accent1"/>
          </a:solidFill>
          <a:ln w="38100" cap="flat" cmpd="sng" algn="ctr">
            <a:solidFill>
              <a:srgbClr val="333399"/>
            </a:solidFill>
            <a:prstDash val="solid"/>
            <a:round/>
            <a:headEnd type="none" w="med" len="med"/>
            <a:tailEnd type="none" w="med" len="med"/>
          </a:ln>
          <a:effectLst/>
        </p:spPr>
      </p:cxnSp>
      <p:pic>
        <p:nvPicPr>
          <p:cNvPr id="34" name="圖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5514" y="3368424"/>
            <a:ext cx="3056259" cy="3061034"/>
          </a:xfrm>
          <a:prstGeom prst="rect">
            <a:avLst/>
          </a:prstGeom>
        </p:spPr>
      </p:pic>
      <p:cxnSp>
        <p:nvCxnSpPr>
          <p:cNvPr id="36" name="直線接點 35"/>
          <p:cNvCxnSpPr>
            <a:stCxn id="16" idx="2"/>
            <a:endCxn id="11" idx="0"/>
          </p:cNvCxnSpPr>
          <p:nvPr/>
        </p:nvCxnSpPr>
        <p:spPr bwMode="auto">
          <a:xfrm>
            <a:off x="3505139" y="2209835"/>
            <a:ext cx="0" cy="355069"/>
          </a:xfrm>
          <a:prstGeom prst="line">
            <a:avLst/>
          </a:prstGeom>
          <a:solidFill>
            <a:schemeClr val="accent1"/>
          </a:solidFill>
          <a:ln w="38100" cap="flat" cmpd="sng" algn="ctr">
            <a:solidFill>
              <a:srgbClr val="333399"/>
            </a:solidFill>
            <a:prstDash val="solid"/>
            <a:round/>
            <a:headEnd type="none" w="med" len="med"/>
            <a:tailEnd type="none" w="med" len="med"/>
          </a:ln>
          <a:effectLst/>
        </p:spPr>
      </p:cxnSp>
      <p:cxnSp>
        <p:nvCxnSpPr>
          <p:cNvPr id="38" name="直線接點 37"/>
          <p:cNvCxnSpPr>
            <a:stCxn id="10" idx="3"/>
            <a:endCxn id="11" idx="1"/>
          </p:cNvCxnSpPr>
          <p:nvPr/>
        </p:nvCxnSpPr>
        <p:spPr bwMode="auto">
          <a:xfrm>
            <a:off x="2029264" y="2988576"/>
            <a:ext cx="659011" cy="0"/>
          </a:xfrm>
          <a:prstGeom prst="line">
            <a:avLst/>
          </a:prstGeom>
          <a:solidFill>
            <a:schemeClr val="accent1"/>
          </a:solidFill>
          <a:ln w="38100" cap="flat" cmpd="sng" algn="ctr">
            <a:solidFill>
              <a:srgbClr val="333399"/>
            </a:solidFill>
            <a:prstDash val="solid"/>
            <a:round/>
            <a:headEnd type="none" w="med" len="med"/>
            <a:tailEnd type="none" w="med" len="med"/>
          </a:ln>
          <a:effectLst/>
        </p:spPr>
      </p:cxnSp>
      <p:cxnSp>
        <p:nvCxnSpPr>
          <p:cNvPr id="39" name="直線接點 38"/>
          <p:cNvCxnSpPr/>
          <p:nvPr/>
        </p:nvCxnSpPr>
        <p:spPr bwMode="auto">
          <a:xfrm>
            <a:off x="4322003" y="2988576"/>
            <a:ext cx="659011" cy="0"/>
          </a:xfrm>
          <a:prstGeom prst="line">
            <a:avLst/>
          </a:prstGeom>
          <a:solidFill>
            <a:schemeClr val="accent1"/>
          </a:solidFill>
          <a:ln w="38100" cap="flat" cmpd="sng" algn="ctr">
            <a:solidFill>
              <a:srgbClr val="333399"/>
            </a:solidFill>
            <a:prstDash val="solid"/>
            <a:round/>
            <a:headEnd type="none" w="med" len="med"/>
            <a:tailEnd type="none" w="med" len="med"/>
          </a:ln>
          <a:effectLst/>
        </p:spPr>
      </p:cxnSp>
      <p:sp>
        <p:nvSpPr>
          <p:cNvPr id="5" name="十字形 4"/>
          <p:cNvSpPr/>
          <p:nvPr/>
        </p:nvSpPr>
        <p:spPr bwMode="auto">
          <a:xfrm>
            <a:off x="5365196" y="1495645"/>
            <a:ext cx="653434" cy="581035"/>
          </a:xfrm>
          <a:prstGeom prst="plus">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0"/>
              </a:spcBef>
              <a:spcAft>
                <a:spcPct val="0"/>
              </a:spcAft>
              <a:buClrTx/>
              <a:buSzTx/>
              <a:buFontTx/>
              <a:buNone/>
              <a:tabLst/>
            </a:pPr>
            <a:endParaRPr kumimoji="1" lang="zh-TW" altLang="en-US" sz="1800" b="0" i="0" u="none" strike="noStrike" cap="none" normalizeH="0" baseline="0" smtClean="0">
              <a:ln>
                <a:noFill/>
              </a:ln>
              <a:solidFill>
                <a:schemeClr val="tx1"/>
              </a:solidFill>
              <a:effectLst/>
              <a:latin typeface="굴림" pitchFamily="34" charset="-127"/>
              <a:ea typeface="굴림" pitchFamily="34" charset="-127"/>
            </a:endParaRPr>
          </a:p>
        </p:txBody>
      </p:sp>
    </p:spTree>
    <p:extLst>
      <p:ext uri="{BB962C8B-B14F-4D97-AF65-F5344CB8AC3E}">
        <p14:creationId xmlns:p14="http://schemas.microsoft.com/office/powerpoint/2010/main" val="1673996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15" grpId="0" animBg="1"/>
      <p:bldP spid="16" grpId="0" animBg="1"/>
      <p:bldP spid="17" grpId="0" animBg="1"/>
      <p:bldP spid="18" grpId="0" animBg="1"/>
      <p:bldP spid="19" grpId="0" animBg="1"/>
      <p:bldP spid="28" grpId="0" animBg="1"/>
      <p:bldP spid="29"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8</a:t>
            </a:fld>
            <a:endParaRPr lang="en-US" altLang="ko-KR"/>
          </a:p>
        </p:txBody>
      </p:sp>
      <p:sp>
        <p:nvSpPr>
          <p:cNvPr id="8" name="圓角矩形 7"/>
          <p:cNvSpPr/>
          <p:nvPr/>
        </p:nvSpPr>
        <p:spPr bwMode="auto">
          <a:xfrm>
            <a:off x="251520" y="1628800"/>
            <a:ext cx="720080" cy="2736304"/>
          </a:xfrm>
          <a:prstGeom prst="roundRect">
            <a:avLst/>
          </a:prstGeom>
          <a:solidFill>
            <a:srgbClr val="AC0000"/>
          </a:solidFill>
          <a:ln w="38100"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b="1"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組織介紹</a:t>
            </a:r>
            <a:endParaRPr kumimoji="1" lang="en-US" altLang="zh-TW" b="1"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endParaRPr>
          </a:p>
          <a:p>
            <a:pPr marL="0" marR="0" indent="0" algn="ctr" defTabSz="914400" rtl="0" eaLnBrk="1" fontAlgn="base" latinLnBrk="1" hangingPunct="1">
              <a:lnSpc>
                <a:spcPct val="100000"/>
              </a:lnSpc>
              <a:spcBef>
                <a:spcPct val="0"/>
              </a:spcBef>
              <a:spcAft>
                <a:spcPct val="0"/>
              </a:spcAft>
              <a:buClrTx/>
              <a:buSzTx/>
              <a:buFontTx/>
              <a:buNone/>
              <a:tabLst/>
            </a:pPr>
            <a:r>
              <a:rPr lang="en-US" altLang="zh-TW" b="1" dirty="0" smtClean="0">
                <a:solidFill>
                  <a:schemeClr val="bg1"/>
                </a:solidFill>
                <a:latin typeface="華康布丁體W7(P)" panose="040B0700000000000000" pitchFamily="82" charset="-120"/>
                <a:ea typeface="華康布丁體W7(P)" panose="040B0700000000000000" pitchFamily="82" charset="-120"/>
              </a:rPr>
              <a:t>18%</a:t>
            </a:r>
            <a:endParaRPr kumimoji="1" lang="zh-TW" altLang="en-US" b="1"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endParaRPr>
          </a:p>
        </p:txBody>
      </p:sp>
      <p:sp>
        <p:nvSpPr>
          <p:cNvPr id="9" name="矩形 8"/>
          <p:cNvSpPr/>
          <p:nvPr/>
        </p:nvSpPr>
        <p:spPr bwMode="auto">
          <a:xfrm>
            <a:off x="1375318" y="1268760"/>
            <a:ext cx="2952328" cy="792088"/>
          </a:xfrm>
          <a:prstGeom prst="rect">
            <a:avLst/>
          </a:prstGeom>
          <a:noFill/>
          <a:ln w="28575"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latinLnBrk="1" hangingPunct="1"/>
            <a:r>
              <a:rPr kumimoji="1" lang="zh-TW" altLang="en-US" sz="2000" b="1" i="0" u="none" strike="noStrike" cap="none" normalizeH="0" baseline="0" dirty="0" smtClean="0">
                <a:ln>
                  <a:solidFill>
                    <a:schemeClr val="bg1"/>
                  </a:solidFill>
                </a:ln>
                <a:solidFill>
                  <a:srgbClr val="C00000"/>
                </a:solidFill>
                <a:effectLst/>
                <a:latin typeface="華康布丁體W7(P)" panose="040B0700000000000000" pitchFamily="82" charset="-120"/>
                <a:ea typeface="華康布丁體W7(P)" panose="040B0700000000000000" pitchFamily="82" charset="-120"/>
              </a:rPr>
              <a:t>社團簡史</a:t>
            </a:r>
            <a:r>
              <a:rPr lang="en-US" altLang="zh-TW" sz="2000" b="1" dirty="0">
                <a:ln>
                  <a:solidFill>
                    <a:schemeClr val="bg1"/>
                  </a:solidFill>
                </a:ln>
                <a:solidFill>
                  <a:srgbClr val="C00000"/>
                </a:solidFill>
                <a:latin typeface="華康布丁體W7(P)" panose="040B0700000000000000" pitchFamily="82" charset="-120"/>
                <a:ea typeface="華康布丁體W7(P)" panose="040B0700000000000000" pitchFamily="82" charset="-120"/>
              </a:rPr>
              <a:t>(</a:t>
            </a:r>
            <a:r>
              <a:rPr lang="zh-TW" altLang="zh-TW" sz="2000" b="1" dirty="0">
                <a:ln>
                  <a:solidFill>
                    <a:schemeClr val="bg1"/>
                  </a:solidFill>
                </a:ln>
                <a:solidFill>
                  <a:srgbClr val="C00000"/>
                </a:solidFill>
                <a:latin typeface="華康布丁體W7(P)" panose="040B0700000000000000" pitchFamily="82" charset="-120"/>
                <a:ea typeface="華康布丁體W7(P)" panose="040B0700000000000000" pitchFamily="82" charset="-120"/>
              </a:rPr>
              <a:t>含成立年份</a:t>
            </a:r>
            <a:r>
              <a:rPr lang="zh-TW"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a:t>
            </a:r>
            <a:endParaRPr lang="en-US"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endParaRPr>
          </a:p>
          <a:p>
            <a:pPr algn="ctr" eaLnBrk="1" latinLnBrk="1" hangingPunct="1"/>
            <a:r>
              <a:rPr lang="zh-TW"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社團</a:t>
            </a:r>
            <a:r>
              <a:rPr lang="zh-TW" altLang="zh-TW" sz="2000" b="1" dirty="0">
                <a:ln>
                  <a:solidFill>
                    <a:schemeClr val="bg1"/>
                  </a:solidFill>
                </a:ln>
                <a:solidFill>
                  <a:srgbClr val="C00000"/>
                </a:solidFill>
                <a:latin typeface="華康布丁體W7(P)" panose="040B0700000000000000" pitchFamily="82" charset="-120"/>
                <a:ea typeface="華康布丁體W7(P)" panose="040B0700000000000000" pitchFamily="82" charset="-120"/>
              </a:rPr>
              <a:t>大事記及重大變革</a:t>
            </a:r>
            <a:r>
              <a:rPr lang="en-US" altLang="zh-TW" sz="2000" b="1" dirty="0">
                <a:ln>
                  <a:solidFill>
                    <a:schemeClr val="bg1"/>
                  </a:solidFill>
                </a:ln>
                <a:solidFill>
                  <a:srgbClr val="C00000"/>
                </a:solidFill>
                <a:latin typeface="華康布丁體W7(P)" panose="040B0700000000000000" pitchFamily="82" charset="-120"/>
                <a:ea typeface="華康布丁體W7(P)" panose="040B0700000000000000" pitchFamily="82" charset="-120"/>
              </a:rPr>
              <a:t>)</a:t>
            </a:r>
            <a:endParaRPr lang="zh-TW" altLang="en-US" sz="2000" b="1" dirty="0">
              <a:ln>
                <a:solidFill>
                  <a:schemeClr val="bg1"/>
                </a:solidFill>
              </a:ln>
              <a:solidFill>
                <a:srgbClr val="C00000"/>
              </a:solidFill>
              <a:latin typeface="華康布丁體W7(P)" panose="040B0700000000000000" pitchFamily="82" charset="-120"/>
              <a:ea typeface="華康布丁體W7(P)" panose="040B0700000000000000" pitchFamily="82" charset="-120"/>
            </a:endParaRPr>
          </a:p>
        </p:txBody>
      </p:sp>
      <p:sp>
        <p:nvSpPr>
          <p:cNvPr id="10" name="矩形 9"/>
          <p:cNvSpPr/>
          <p:nvPr/>
        </p:nvSpPr>
        <p:spPr bwMode="auto">
          <a:xfrm>
            <a:off x="1375318" y="2348880"/>
            <a:ext cx="2952328" cy="792088"/>
          </a:xfrm>
          <a:prstGeom prst="rect">
            <a:avLst/>
          </a:prstGeom>
          <a:noFill/>
          <a:ln w="28575"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latinLnBrk="1" hangingPunct="1"/>
            <a:r>
              <a:rPr lang="zh-TW" altLang="zh-TW" sz="2000" b="1" dirty="0">
                <a:ln>
                  <a:solidFill>
                    <a:schemeClr val="bg1"/>
                  </a:solidFill>
                </a:ln>
                <a:solidFill>
                  <a:srgbClr val="C00000"/>
                </a:solidFill>
                <a:latin typeface="華康布丁體W7(P)" panose="040B0700000000000000" pitchFamily="82" charset="-120"/>
                <a:ea typeface="華康布丁體W7(P)" panose="040B0700000000000000" pitchFamily="82" charset="-120"/>
              </a:rPr>
              <a:t>章程完備與適用</a:t>
            </a:r>
            <a:endParaRPr lang="zh-TW" altLang="en-US" sz="2000" b="1" dirty="0">
              <a:ln>
                <a:solidFill>
                  <a:schemeClr val="bg1"/>
                </a:solidFill>
              </a:ln>
              <a:solidFill>
                <a:srgbClr val="C00000"/>
              </a:solidFill>
              <a:latin typeface="華康布丁體W7(P)" panose="040B0700000000000000" pitchFamily="82" charset="-120"/>
              <a:ea typeface="華康布丁體W7(P)" panose="040B0700000000000000" pitchFamily="82" charset="-120"/>
            </a:endParaRPr>
          </a:p>
        </p:txBody>
      </p:sp>
      <p:sp>
        <p:nvSpPr>
          <p:cNvPr id="11" name="矩形 10"/>
          <p:cNvSpPr/>
          <p:nvPr/>
        </p:nvSpPr>
        <p:spPr bwMode="auto">
          <a:xfrm>
            <a:off x="1375318" y="3429000"/>
            <a:ext cx="2952328" cy="792088"/>
          </a:xfrm>
          <a:prstGeom prst="rect">
            <a:avLst/>
          </a:prstGeom>
          <a:noFill/>
          <a:ln w="28575"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latinLnBrk="1" hangingPunct="1"/>
            <a:r>
              <a:rPr lang="zh-TW" altLang="zh-TW" sz="2000" b="1" dirty="0">
                <a:ln>
                  <a:solidFill>
                    <a:schemeClr val="bg1"/>
                  </a:solidFill>
                </a:ln>
                <a:solidFill>
                  <a:srgbClr val="C00000"/>
                </a:solidFill>
                <a:latin typeface="華康布丁體W7(P)" panose="040B0700000000000000" pitchFamily="82" charset="-120"/>
                <a:ea typeface="華康布丁體W7(P)" panose="040B0700000000000000" pitchFamily="82" charset="-120"/>
              </a:rPr>
              <a:t>訂定社團發展計畫（短、中、長程計畫）</a:t>
            </a:r>
            <a:endParaRPr lang="zh-TW" altLang="en-US" sz="2000" b="1" dirty="0">
              <a:ln>
                <a:solidFill>
                  <a:schemeClr val="bg1"/>
                </a:solidFill>
              </a:ln>
              <a:solidFill>
                <a:srgbClr val="C00000"/>
              </a:solidFill>
              <a:latin typeface="華康布丁體W7(P)" panose="040B0700000000000000" pitchFamily="82" charset="-120"/>
              <a:ea typeface="華康布丁體W7(P)" panose="040B0700000000000000" pitchFamily="82" charset="-120"/>
            </a:endParaRPr>
          </a:p>
        </p:txBody>
      </p:sp>
      <p:sp>
        <p:nvSpPr>
          <p:cNvPr id="12" name="矩形 11"/>
          <p:cNvSpPr/>
          <p:nvPr/>
        </p:nvSpPr>
        <p:spPr bwMode="auto">
          <a:xfrm>
            <a:off x="1375318" y="4420903"/>
            <a:ext cx="2952328" cy="920860"/>
          </a:xfrm>
          <a:prstGeom prst="rect">
            <a:avLst/>
          </a:prstGeom>
          <a:noFill/>
          <a:ln w="28575"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latinLnBrk="1" hangingPunct="1"/>
            <a:r>
              <a:rPr lang="zh-TW"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學期活動計畫表</a:t>
            </a:r>
            <a:r>
              <a:rPr lang="zh-TW" altLang="en-US"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a:t>
            </a:r>
            <a:endParaRPr lang="en-US"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endParaRPr>
          </a:p>
          <a:p>
            <a:pPr algn="ctr" eaLnBrk="1" latinLnBrk="1" hangingPunct="1"/>
            <a:r>
              <a:rPr lang="zh-TW"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學期活動計畫</a:t>
            </a:r>
            <a:r>
              <a:rPr lang="zh-TW" altLang="en-US"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達成</a:t>
            </a:r>
            <a:r>
              <a:rPr lang="zh-TW"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表</a:t>
            </a:r>
            <a:endParaRPr lang="en-US"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endParaRPr>
          </a:p>
          <a:p>
            <a:pPr algn="ctr" eaLnBrk="1" latinLnBrk="1" hangingPunct="1"/>
            <a:r>
              <a:rPr lang="en-US"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a:t>
            </a:r>
            <a:r>
              <a:rPr lang="zh-TW"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上、下學期</a:t>
            </a:r>
            <a:r>
              <a:rPr lang="en-US"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a:t>
            </a:r>
            <a:endParaRPr lang="zh-TW" altLang="en-US" sz="2000" b="1" dirty="0">
              <a:ln>
                <a:solidFill>
                  <a:schemeClr val="bg1"/>
                </a:solidFill>
              </a:ln>
              <a:solidFill>
                <a:srgbClr val="C00000"/>
              </a:solidFill>
              <a:latin typeface="華康布丁體W7(P)" panose="040B0700000000000000" pitchFamily="82" charset="-120"/>
              <a:ea typeface="華康布丁體W7(P)" panose="040B0700000000000000" pitchFamily="82" charset="-120"/>
            </a:endParaRPr>
          </a:p>
        </p:txBody>
      </p:sp>
      <p:sp>
        <p:nvSpPr>
          <p:cNvPr id="14" name="矩形 13"/>
          <p:cNvSpPr/>
          <p:nvPr/>
        </p:nvSpPr>
        <p:spPr bwMode="auto">
          <a:xfrm>
            <a:off x="1375318" y="5589240"/>
            <a:ext cx="2952328" cy="792088"/>
          </a:xfrm>
          <a:prstGeom prst="rect">
            <a:avLst/>
          </a:prstGeom>
          <a:noFill/>
          <a:ln w="28575"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latinLnBrk="1" hangingPunct="1"/>
            <a:r>
              <a:rPr lang="zh-TW" altLang="en-US"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行事曆</a:t>
            </a:r>
            <a:r>
              <a:rPr lang="en-US"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a:t>
            </a:r>
            <a:r>
              <a:rPr lang="zh-TW" altLang="zh-TW" sz="2000" b="1" dirty="0">
                <a:ln>
                  <a:solidFill>
                    <a:schemeClr val="bg1"/>
                  </a:solidFill>
                </a:ln>
                <a:solidFill>
                  <a:srgbClr val="C00000"/>
                </a:solidFill>
                <a:latin typeface="華康布丁體W7(P)" panose="040B0700000000000000" pitchFamily="82" charset="-120"/>
                <a:ea typeface="華康布丁體W7(P)" panose="040B0700000000000000" pitchFamily="82" charset="-120"/>
              </a:rPr>
              <a:t>上、下學期</a:t>
            </a:r>
            <a:r>
              <a:rPr lang="en-US"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a:t>
            </a:r>
            <a:r>
              <a:rPr lang="zh-TW" altLang="en-US"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a:t>
            </a:r>
            <a:endParaRPr lang="en-US"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endParaRPr>
          </a:p>
          <a:p>
            <a:pPr algn="ctr" eaLnBrk="1" latinLnBrk="1" hangingPunct="1"/>
            <a:r>
              <a:rPr lang="zh-TW" altLang="en-US"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組織圖</a:t>
            </a:r>
            <a:endParaRPr lang="zh-TW" altLang="en-US" sz="2000" b="1" dirty="0">
              <a:ln>
                <a:solidFill>
                  <a:schemeClr val="bg1"/>
                </a:solidFill>
              </a:ln>
              <a:solidFill>
                <a:srgbClr val="C00000"/>
              </a:solidFill>
              <a:latin typeface="華康布丁體W7(P)" panose="040B0700000000000000" pitchFamily="82" charset="-120"/>
              <a:ea typeface="華康布丁體W7(P)" panose="040B0700000000000000" pitchFamily="82" charset="-120"/>
            </a:endParaRPr>
          </a:p>
        </p:txBody>
      </p:sp>
      <p:sp>
        <p:nvSpPr>
          <p:cNvPr id="15" name="矩形 14"/>
          <p:cNvSpPr/>
          <p:nvPr/>
        </p:nvSpPr>
        <p:spPr bwMode="auto">
          <a:xfrm>
            <a:off x="5414866" y="1556792"/>
            <a:ext cx="3549622" cy="1846651"/>
          </a:xfrm>
          <a:prstGeom prst="rect">
            <a:avLst/>
          </a:prstGeom>
          <a:noFill/>
          <a:ln w="28575"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lvl="0" indent="-285750">
              <a:buFont typeface="Wingdings" panose="05000000000000000000" pitchFamily="2" charset="2"/>
              <a:buChar char="l"/>
            </a:pPr>
            <a:r>
              <a:rPr lang="zh-TW" altLang="zh-TW" sz="1600" dirty="0">
                <a:solidFill>
                  <a:srgbClr val="0070C0"/>
                </a:solidFill>
                <a:latin typeface="華康布丁體W7(P)" panose="040B0700000000000000" pitchFamily="82" charset="-120"/>
                <a:ea typeface="華康布丁體W7(P)" panose="040B0700000000000000" pitchFamily="82" charset="-120"/>
              </a:rPr>
              <a:t>有制定日期及修改</a:t>
            </a:r>
            <a:r>
              <a:rPr lang="zh-TW" altLang="zh-TW" sz="1600" dirty="0">
                <a:solidFill>
                  <a:srgbClr val="C00000"/>
                </a:solidFill>
                <a:latin typeface="華康布丁體W7(P)" panose="040B0700000000000000" pitchFamily="82" charset="-120"/>
                <a:ea typeface="華康布丁體W7(P)" panose="040B0700000000000000" pitchFamily="82" charset="-120"/>
              </a:rPr>
              <a:t>日期</a:t>
            </a:r>
            <a:r>
              <a:rPr lang="zh-TW" altLang="zh-TW" sz="1600" dirty="0">
                <a:solidFill>
                  <a:srgbClr val="0070C0"/>
                </a:solidFill>
                <a:latin typeface="華康布丁體W7(P)" panose="040B0700000000000000" pitchFamily="82" charset="-120"/>
                <a:ea typeface="華康布丁體W7(P)" panose="040B0700000000000000" pitchFamily="82" charset="-120"/>
              </a:rPr>
              <a:t>：</a:t>
            </a:r>
            <a:r>
              <a:rPr lang="en-US" altLang="zh-TW" sz="1600" dirty="0">
                <a:solidFill>
                  <a:srgbClr val="C00000"/>
                </a:solidFill>
                <a:latin typeface="華康布丁體W7(P)" panose="040B0700000000000000" pitchFamily="82" charset="-120"/>
                <a:ea typeface="華康布丁體W7(P)" panose="040B0700000000000000" pitchFamily="82" charset="-120"/>
              </a:rPr>
              <a:t>1</a:t>
            </a:r>
            <a:r>
              <a:rPr lang="zh-TW" altLang="zh-TW" sz="1600" dirty="0">
                <a:solidFill>
                  <a:srgbClr val="C00000"/>
                </a:solidFill>
                <a:latin typeface="華康布丁體W7(P)" panose="040B0700000000000000" pitchFamily="82" charset="-120"/>
                <a:ea typeface="華康布丁體W7(P)" panose="040B0700000000000000" pitchFamily="82" charset="-120"/>
              </a:rPr>
              <a:t>分</a:t>
            </a:r>
          </a:p>
          <a:p>
            <a:pPr marL="285750" lvl="0" indent="-285750">
              <a:buFont typeface="Wingdings" panose="05000000000000000000" pitchFamily="2" charset="2"/>
              <a:buChar char="l"/>
            </a:pPr>
            <a:r>
              <a:rPr lang="zh-TW" altLang="zh-TW" sz="1600" dirty="0">
                <a:solidFill>
                  <a:srgbClr val="0070C0"/>
                </a:solidFill>
                <a:latin typeface="華康布丁體W7(P)" panose="040B0700000000000000" pitchFamily="82" charset="-120"/>
                <a:ea typeface="華康布丁體W7(P)" panose="040B0700000000000000" pitchFamily="82" charset="-120"/>
              </a:rPr>
              <a:t>有</a:t>
            </a:r>
            <a:r>
              <a:rPr lang="zh-TW" altLang="zh-TW" sz="1600" dirty="0">
                <a:solidFill>
                  <a:srgbClr val="C00000"/>
                </a:solidFill>
                <a:latin typeface="華康布丁體W7(P)" panose="040B0700000000000000" pitchFamily="82" charset="-120"/>
                <a:ea typeface="華康布丁體W7(P)" panose="040B0700000000000000" pitchFamily="82" charset="-120"/>
              </a:rPr>
              <a:t>報告書</a:t>
            </a:r>
            <a:r>
              <a:rPr lang="zh-TW" altLang="zh-TW" sz="1600" dirty="0">
                <a:solidFill>
                  <a:srgbClr val="0070C0"/>
                </a:solidFill>
                <a:latin typeface="華康布丁體W7(P)" panose="040B0700000000000000" pitchFamily="82" charset="-120"/>
                <a:ea typeface="華康布丁體W7(P)" panose="040B0700000000000000" pitchFamily="82" charset="-120"/>
              </a:rPr>
              <a:t>或</a:t>
            </a:r>
            <a:r>
              <a:rPr lang="zh-TW" altLang="zh-TW" sz="1600" dirty="0">
                <a:solidFill>
                  <a:srgbClr val="C00000"/>
                </a:solidFill>
                <a:latin typeface="華康布丁體W7(P)" panose="040B0700000000000000" pitchFamily="82" charset="-120"/>
                <a:ea typeface="華康布丁體W7(P)" panose="040B0700000000000000" pitchFamily="82" charset="-120"/>
              </a:rPr>
              <a:t>會議記錄</a:t>
            </a:r>
            <a:r>
              <a:rPr lang="zh-TW" altLang="zh-TW" sz="1600" dirty="0">
                <a:solidFill>
                  <a:srgbClr val="0070C0"/>
                </a:solidFill>
                <a:latin typeface="華康布丁體W7(P)" panose="040B0700000000000000" pitchFamily="82" charset="-120"/>
                <a:ea typeface="華康布丁體W7(P)" panose="040B0700000000000000" pitchFamily="82" charset="-120"/>
              </a:rPr>
              <a:t>：</a:t>
            </a:r>
            <a:r>
              <a:rPr lang="en-US" altLang="zh-TW" sz="1600" dirty="0">
                <a:solidFill>
                  <a:srgbClr val="C00000"/>
                </a:solidFill>
                <a:latin typeface="華康布丁體W7(P)" panose="040B0700000000000000" pitchFamily="82" charset="-120"/>
                <a:ea typeface="華康布丁體W7(P)" panose="040B0700000000000000" pitchFamily="82" charset="-120"/>
              </a:rPr>
              <a:t>1</a:t>
            </a:r>
            <a:r>
              <a:rPr lang="zh-TW" altLang="zh-TW" sz="1600" dirty="0">
                <a:solidFill>
                  <a:srgbClr val="C00000"/>
                </a:solidFill>
                <a:latin typeface="華康布丁體W7(P)" panose="040B0700000000000000" pitchFamily="82" charset="-120"/>
                <a:ea typeface="華康布丁體W7(P)" panose="040B0700000000000000" pitchFamily="82" charset="-120"/>
              </a:rPr>
              <a:t>分</a:t>
            </a:r>
          </a:p>
          <a:p>
            <a:pPr marL="285750" lvl="0" indent="-285750">
              <a:buFont typeface="Wingdings" panose="05000000000000000000" pitchFamily="2" charset="2"/>
              <a:buChar char="l"/>
            </a:pPr>
            <a:r>
              <a:rPr lang="zh-TW" altLang="zh-TW" sz="1600" dirty="0">
                <a:solidFill>
                  <a:srgbClr val="0070C0"/>
                </a:solidFill>
                <a:latin typeface="華康布丁體W7(P)" panose="040B0700000000000000" pitchFamily="82" charset="-120"/>
                <a:ea typeface="華康布丁體W7(P)" panose="040B0700000000000000" pitchFamily="82" charset="-120"/>
              </a:rPr>
              <a:t>有會議記錄及</a:t>
            </a:r>
            <a:r>
              <a:rPr lang="zh-TW" altLang="zh-TW" sz="1600" dirty="0">
                <a:solidFill>
                  <a:srgbClr val="C00000"/>
                </a:solidFill>
                <a:latin typeface="華康布丁體W7(P)" panose="040B0700000000000000" pitchFamily="82" charset="-120"/>
                <a:ea typeface="華康布丁體W7(P)" panose="040B0700000000000000" pitchFamily="82" charset="-120"/>
              </a:rPr>
              <a:t>新舊章程對照</a:t>
            </a:r>
            <a:r>
              <a:rPr lang="zh-TW" altLang="zh-TW" sz="1600" dirty="0">
                <a:solidFill>
                  <a:srgbClr val="0070C0"/>
                </a:solidFill>
                <a:latin typeface="華康布丁體W7(P)" panose="040B0700000000000000" pitchFamily="82" charset="-120"/>
                <a:ea typeface="華康布丁體W7(P)" panose="040B0700000000000000" pitchFamily="82" charset="-120"/>
              </a:rPr>
              <a:t>：</a:t>
            </a:r>
            <a:r>
              <a:rPr lang="en-US" altLang="zh-TW" sz="1600" dirty="0">
                <a:solidFill>
                  <a:srgbClr val="C00000"/>
                </a:solidFill>
                <a:latin typeface="華康布丁體W7(P)" panose="040B0700000000000000" pitchFamily="82" charset="-120"/>
                <a:ea typeface="華康布丁體W7(P)" panose="040B0700000000000000" pitchFamily="82" charset="-120"/>
              </a:rPr>
              <a:t>1</a:t>
            </a:r>
            <a:r>
              <a:rPr lang="zh-TW" altLang="zh-TW" sz="1600" dirty="0">
                <a:solidFill>
                  <a:srgbClr val="C00000"/>
                </a:solidFill>
                <a:latin typeface="華康布丁體W7(P)" panose="040B0700000000000000" pitchFamily="82" charset="-120"/>
                <a:ea typeface="華康布丁體W7(P)" panose="040B0700000000000000" pitchFamily="82" charset="-120"/>
              </a:rPr>
              <a:t>分</a:t>
            </a:r>
          </a:p>
          <a:p>
            <a:pPr marL="285750" indent="-285750">
              <a:buFont typeface="Wingdings" panose="05000000000000000000" pitchFamily="2" charset="2"/>
              <a:buChar char="l"/>
            </a:pPr>
            <a:r>
              <a:rPr lang="zh-TW" altLang="zh-TW" sz="1600" dirty="0">
                <a:solidFill>
                  <a:srgbClr val="0070C0"/>
                </a:solidFill>
                <a:latin typeface="華康布丁體W7(P)" panose="040B0700000000000000" pitchFamily="82" charset="-120"/>
                <a:ea typeface="華康布丁體W7(P)" panose="040B0700000000000000" pitchFamily="82" charset="-120"/>
              </a:rPr>
              <a:t>組織</a:t>
            </a:r>
            <a:r>
              <a:rPr lang="zh-TW" altLang="zh-TW" sz="1600" dirty="0">
                <a:solidFill>
                  <a:srgbClr val="C00000"/>
                </a:solidFill>
                <a:latin typeface="華康布丁體W7(P)" panose="040B0700000000000000" pitchFamily="82" charset="-120"/>
                <a:ea typeface="華康布丁體W7(P)" panose="040B0700000000000000" pitchFamily="82" charset="-120"/>
              </a:rPr>
              <a:t>章程明確清楚</a:t>
            </a:r>
            <a:r>
              <a:rPr lang="en-US" altLang="zh-TW" sz="1600" dirty="0">
                <a:solidFill>
                  <a:srgbClr val="0070C0"/>
                </a:solidFill>
                <a:latin typeface="華康布丁體W7(P)" panose="040B0700000000000000" pitchFamily="82" charset="-120"/>
                <a:ea typeface="華康布丁體W7(P)" panose="040B0700000000000000" pitchFamily="82" charset="-120"/>
              </a:rPr>
              <a:t>(</a:t>
            </a:r>
            <a:r>
              <a:rPr lang="zh-TW" altLang="zh-TW" sz="1600" dirty="0">
                <a:solidFill>
                  <a:srgbClr val="0070C0"/>
                </a:solidFill>
                <a:latin typeface="華康布丁體W7(P)" panose="040B0700000000000000" pitchFamily="82" charset="-120"/>
                <a:ea typeface="華康布丁體W7(P)" panose="040B0700000000000000" pitchFamily="82" charset="-120"/>
              </a:rPr>
              <a:t>有宗旨、社員大會的召開與權責、幹部架構及職務等</a:t>
            </a:r>
            <a:r>
              <a:rPr lang="en-US" altLang="zh-TW" sz="1600" dirty="0">
                <a:solidFill>
                  <a:srgbClr val="0070C0"/>
                </a:solidFill>
                <a:latin typeface="華康布丁體W7(P)" panose="040B0700000000000000" pitchFamily="82" charset="-120"/>
                <a:ea typeface="華康布丁體W7(P)" panose="040B0700000000000000" pitchFamily="82" charset="-120"/>
              </a:rPr>
              <a:t>)</a:t>
            </a:r>
            <a:r>
              <a:rPr lang="zh-TW" altLang="zh-TW" sz="1600" dirty="0">
                <a:solidFill>
                  <a:srgbClr val="0070C0"/>
                </a:solidFill>
                <a:latin typeface="華康布丁體W7(P)" panose="040B0700000000000000" pitchFamily="82" charset="-120"/>
                <a:ea typeface="華康布丁體W7(P)" panose="040B0700000000000000" pitchFamily="82" charset="-120"/>
              </a:rPr>
              <a:t>：</a:t>
            </a:r>
            <a:r>
              <a:rPr lang="en-US" altLang="zh-TW" sz="1600" dirty="0">
                <a:solidFill>
                  <a:srgbClr val="C00000"/>
                </a:solidFill>
                <a:latin typeface="華康布丁體W7(P)" panose="040B0700000000000000" pitchFamily="82" charset="-120"/>
                <a:ea typeface="華康布丁體W7(P)" panose="040B0700000000000000" pitchFamily="82" charset="-120"/>
              </a:rPr>
              <a:t>1</a:t>
            </a:r>
            <a:r>
              <a:rPr lang="zh-TW" altLang="zh-TW" sz="1600" dirty="0">
                <a:solidFill>
                  <a:srgbClr val="C00000"/>
                </a:solidFill>
                <a:latin typeface="華康布丁體W7(P)" panose="040B0700000000000000" pitchFamily="82" charset="-120"/>
                <a:ea typeface="華康布丁體W7(P)" panose="040B0700000000000000" pitchFamily="82" charset="-120"/>
              </a:rPr>
              <a:t>分</a:t>
            </a:r>
            <a:endParaRPr lang="zh-TW" altLang="en-US" sz="1400" dirty="0">
              <a:ln>
                <a:solidFill>
                  <a:schemeClr val="bg1"/>
                </a:solidFill>
              </a:ln>
              <a:solidFill>
                <a:srgbClr val="C00000"/>
              </a:solidFill>
              <a:latin typeface="華康布丁體W7(P)" panose="040B0700000000000000" pitchFamily="82" charset="-120"/>
              <a:ea typeface="華康布丁體W7(P)" panose="040B0700000000000000" pitchFamily="82" charset="-120"/>
            </a:endParaRPr>
          </a:p>
        </p:txBody>
      </p:sp>
      <p:sp>
        <p:nvSpPr>
          <p:cNvPr id="17" name="矩形 16"/>
          <p:cNvSpPr/>
          <p:nvPr/>
        </p:nvSpPr>
        <p:spPr bwMode="auto">
          <a:xfrm>
            <a:off x="5457530" y="3856011"/>
            <a:ext cx="3506958" cy="797125"/>
          </a:xfrm>
          <a:prstGeom prst="rect">
            <a:avLst/>
          </a:prstGeom>
          <a:noFill/>
          <a:ln w="28575"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lvl="0" indent="-285750">
              <a:buFont typeface="Wingdings" panose="05000000000000000000" pitchFamily="2" charset="2"/>
              <a:buChar char="l"/>
            </a:pPr>
            <a:r>
              <a:rPr lang="zh-TW" altLang="zh-TW" sz="1600" dirty="0">
                <a:solidFill>
                  <a:srgbClr val="0070C0"/>
                </a:solidFill>
                <a:latin typeface="華康布丁體W7(P)" panose="040B0700000000000000" pitchFamily="82" charset="-120"/>
                <a:ea typeface="華康布丁體W7(P)" panose="040B0700000000000000" pitchFamily="82" charset="-120"/>
              </a:rPr>
              <a:t>符合組織章程宗旨：</a:t>
            </a:r>
            <a:r>
              <a:rPr lang="en-US" altLang="zh-TW" sz="1600" dirty="0">
                <a:solidFill>
                  <a:srgbClr val="C00000"/>
                </a:solidFill>
                <a:latin typeface="華康布丁體W7(P)" panose="040B0700000000000000" pitchFamily="82" charset="-120"/>
                <a:ea typeface="華康布丁體W7(P)" panose="040B0700000000000000" pitchFamily="82" charset="-120"/>
              </a:rPr>
              <a:t>1</a:t>
            </a:r>
            <a:r>
              <a:rPr lang="zh-TW" altLang="zh-TW" sz="1600" dirty="0">
                <a:solidFill>
                  <a:srgbClr val="C00000"/>
                </a:solidFill>
                <a:latin typeface="華康布丁體W7(P)" panose="040B0700000000000000" pitchFamily="82" charset="-120"/>
                <a:ea typeface="華康布丁體W7(P)" panose="040B0700000000000000" pitchFamily="82" charset="-120"/>
              </a:rPr>
              <a:t>分</a:t>
            </a:r>
          </a:p>
          <a:p>
            <a:pPr marL="285750" indent="-285750">
              <a:buFont typeface="Wingdings" panose="05000000000000000000" pitchFamily="2" charset="2"/>
              <a:buChar char="l"/>
            </a:pPr>
            <a:r>
              <a:rPr lang="zh-TW" altLang="zh-TW" sz="1600" dirty="0">
                <a:solidFill>
                  <a:srgbClr val="0070C0"/>
                </a:solidFill>
                <a:latin typeface="華康布丁體W7(P)" panose="040B0700000000000000" pitchFamily="82" charset="-120"/>
                <a:ea typeface="華康布丁體W7(P)" panose="040B0700000000000000" pitchFamily="82" charset="-120"/>
              </a:rPr>
              <a:t>有</a:t>
            </a:r>
            <a:r>
              <a:rPr lang="zh-TW" altLang="zh-TW" sz="1600" dirty="0">
                <a:solidFill>
                  <a:srgbClr val="C00000"/>
                </a:solidFill>
                <a:latin typeface="華康布丁體W7(P)" panose="040B0700000000000000" pitchFamily="82" charset="-120"/>
                <a:ea typeface="華康布丁體W7(P)" panose="040B0700000000000000" pitchFamily="82" charset="-120"/>
              </a:rPr>
              <a:t>短、中、長程計畫</a:t>
            </a:r>
            <a:r>
              <a:rPr lang="zh-TW" altLang="zh-TW" sz="1600" dirty="0">
                <a:solidFill>
                  <a:srgbClr val="0070C0"/>
                </a:solidFill>
                <a:latin typeface="華康布丁體W7(P)" panose="040B0700000000000000" pitchFamily="82" charset="-120"/>
                <a:ea typeface="華康布丁體W7(P)" panose="040B0700000000000000" pitchFamily="82" charset="-120"/>
              </a:rPr>
              <a:t>：</a:t>
            </a:r>
            <a:r>
              <a:rPr lang="en-US" altLang="zh-TW" sz="1600" dirty="0">
                <a:solidFill>
                  <a:srgbClr val="C00000"/>
                </a:solidFill>
                <a:latin typeface="華康布丁體W7(P)" panose="040B0700000000000000" pitchFamily="82" charset="-120"/>
                <a:ea typeface="華康布丁體W7(P)" panose="040B0700000000000000" pitchFamily="82" charset="-120"/>
              </a:rPr>
              <a:t>3</a:t>
            </a:r>
            <a:r>
              <a:rPr lang="zh-TW" altLang="zh-TW" sz="1600" dirty="0">
                <a:solidFill>
                  <a:srgbClr val="C00000"/>
                </a:solidFill>
                <a:latin typeface="華康布丁體W7(P)" panose="040B0700000000000000" pitchFamily="82" charset="-120"/>
                <a:ea typeface="華康布丁體W7(P)" panose="040B0700000000000000" pitchFamily="82" charset="-120"/>
              </a:rPr>
              <a:t>分</a:t>
            </a:r>
            <a:endParaRPr lang="zh-TW" altLang="en-US" sz="1600" dirty="0">
              <a:solidFill>
                <a:srgbClr val="C00000"/>
              </a:solidFill>
              <a:latin typeface="華康布丁體W7(P)" panose="040B0700000000000000" pitchFamily="82" charset="-120"/>
              <a:ea typeface="華康布丁體W7(P)" panose="040B0700000000000000" pitchFamily="82" charset="-120"/>
            </a:endParaRPr>
          </a:p>
        </p:txBody>
      </p:sp>
      <p:sp>
        <p:nvSpPr>
          <p:cNvPr id="18" name="矩形 17"/>
          <p:cNvSpPr/>
          <p:nvPr/>
        </p:nvSpPr>
        <p:spPr bwMode="auto">
          <a:xfrm>
            <a:off x="5467076" y="5080147"/>
            <a:ext cx="3497412" cy="797125"/>
          </a:xfrm>
          <a:prstGeom prst="rect">
            <a:avLst/>
          </a:prstGeom>
          <a:noFill/>
          <a:ln w="28575"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lvl="0" indent="-285750">
              <a:buFont typeface="Wingdings" panose="05000000000000000000" pitchFamily="2" charset="2"/>
              <a:buChar char="l"/>
            </a:pPr>
            <a:r>
              <a:rPr lang="zh-TW" altLang="zh-TW" sz="1600" dirty="0">
                <a:solidFill>
                  <a:srgbClr val="0070C0"/>
                </a:solidFill>
                <a:latin typeface="華康布丁體W7(P)" panose="040B0700000000000000" pitchFamily="82" charset="-120"/>
                <a:ea typeface="華康布丁體W7(P)" panose="040B0700000000000000" pitchFamily="82" charset="-120"/>
              </a:rPr>
              <a:t>符合組織章程：</a:t>
            </a:r>
            <a:r>
              <a:rPr lang="en-US" altLang="zh-TW" sz="1600" dirty="0">
                <a:solidFill>
                  <a:srgbClr val="C00000"/>
                </a:solidFill>
                <a:latin typeface="華康布丁體W7(P)" panose="040B0700000000000000" pitchFamily="82" charset="-120"/>
                <a:ea typeface="華康布丁體W7(P)" panose="040B0700000000000000" pitchFamily="82" charset="-120"/>
              </a:rPr>
              <a:t>1</a:t>
            </a:r>
            <a:r>
              <a:rPr lang="zh-TW" altLang="zh-TW" sz="1600" dirty="0">
                <a:solidFill>
                  <a:srgbClr val="C00000"/>
                </a:solidFill>
                <a:latin typeface="華康布丁體W7(P)" panose="040B0700000000000000" pitchFamily="82" charset="-120"/>
                <a:ea typeface="華康布丁體W7(P)" panose="040B0700000000000000" pitchFamily="82" charset="-120"/>
              </a:rPr>
              <a:t>分</a:t>
            </a:r>
          </a:p>
          <a:p>
            <a:pPr marL="285750" indent="-285750">
              <a:buFont typeface="Wingdings" panose="05000000000000000000" pitchFamily="2" charset="2"/>
              <a:buChar char="l"/>
            </a:pPr>
            <a:r>
              <a:rPr lang="zh-TW" altLang="en-US" sz="1600" dirty="0" smtClean="0">
                <a:solidFill>
                  <a:srgbClr val="0070C0"/>
                </a:solidFill>
                <a:latin typeface="華康布丁體W7(P)" panose="040B0700000000000000" pitchFamily="82" charset="-120"/>
                <a:ea typeface="華康布丁體W7(P)" panose="040B0700000000000000" pitchFamily="82" charset="-120"/>
              </a:rPr>
              <a:t>組織圖</a:t>
            </a:r>
            <a:r>
              <a:rPr lang="zh-TW" altLang="zh-TW" sz="1600" dirty="0" smtClean="0">
                <a:solidFill>
                  <a:srgbClr val="0070C0"/>
                </a:solidFill>
                <a:latin typeface="華康布丁體W7(P)" panose="040B0700000000000000" pitchFamily="82" charset="-120"/>
                <a:ea typeface="華康布丁體W7(P)" panose="040B0700000000000000" pitchFamily="82" charset="-120"/>
              </a:rPr>
              <a:t>須</a:t>
            </a:r>
            <a:r>
              <a:rPr lang="zh-TW" altLang="zh-TW" sz="1600" dirty="0">
                <a:solidFill>
                  <a:srgbClr val="0070C0"/>
                </a:solidFill>
                <a:latin typeface="華康布丁體W7(P)" panose="040B0700000000000000" pitchFamily="82" charset="-120"/>
                <a:ea typeface="華康布丁體W7(P)" panose="040B0700000000000000" pitchFamily="82" charset="-120"/>
              </a:rPr>
              <a:t>為章程之附件而非內文：</a:t>
            </a:r>
            <a:r>
              <a:rPr lang="en-US" altLang="zh-TW" sz="1600" dirty="0">
                <a:solidFill>
                  <a:srgbClr val="C00000"/>
                </a:solidFill>
                <a:latin typeface="華康布丁體W7(P)" panose="040B0700000000000000" pitchFamily="82" charset="-120"/>
                <a:ea typeface="華康布丁體W7(P)" panose="040B0700000000000000" pitchFamily="82" charset="-120"/>
              </a:rPr>
              <a:t>1</a:t>
            </a:r>
            <a:r>
              <a:rPr lang="zh-TW" altLang="zh-TW" sz="1600" dirty="0">
                <a:solidFill>
                  <a:srgbClr val="C00000"/>
                </a:solidFill>
                <a:latin typeface="華康布丁體W7(P)" panose="040B0700000000000000" pitchFamily="82" charset="-120"/>
                <a:ea typeface="華康布丁體W7(P)" panose="040B0700000000000000" pitchFamily="82" charset="-120"/>
              </a:rPr>
              <a:t>分</a:t>
            </a:r>
            <a:endParaRPr lang="zh-TW" altLang="en-US" sz="1100" dirty="0">
              <a:solidFill>
                <a:srgbClr val="C00000"/>
              </a:solidFill>
              <a:latin typeface="華康布丁體W7(P)" panose="040B0700000000000000" pitchFamily="82" charset="-120"/>
              <a:ea typeface="華康布丁體W7(P)" panose="040B0700000000000000" pitchFamily="82" charset="-120"/>
            </a:endParaRPr>
          </a:p>
        </p:txBody>
      </p:sp>
      <p:sp>
        <p:nvSpPr>
          <p:cNvPr id="25" name="十二角星形 24"/>
          <p:cNvSpPr/>
          <p:nvPr/>
        </p:nvSpPr>
        <p:spPr bwMode="auto">
          <a:xfrm>
            <a:off x="4035658" y="4203065"/>
            <a:ext cx="1023024" cy="895106"/>
          </a:xfrm>
          <a:prstGeom prst="star12">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6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1</a:t>
            </a:r>
            <a:r>
              <a:rPr kumimoji="1" lang="zh-TW" altLang="en-US" sz="16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或</a:t>
            </a:r>
            <a:r>
              <a:rPr kumimoji="1" lang="en-US" altLang="zh-TW" sz="16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2</a:t>
            </a:r>
            <a:r>
              <a:rPr kumimoji="1" lang="zh-TW" altLang="en-US" sz="16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分</a:t>
            </a:r>
          </a:p>
        </p:txBody>
      </p:sp>
      <p:sp>
        <p:nvSpPr>
          <p:cNvPr id="26" name="十二角星形 25"/>
          <p:cNvSpPr/>
          <p:nvPr/>
        </p:nvSpPr>
        <p:spPr bwMode="auto">
          <a:xfrm>
            <a:off x="3529492" y="5973049"/>
            <a:ext cx="1012332" cy="837809"/>
          </a:xfrm>
          <a:prstGeom prst="star12">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6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1</a:t>
            </a:r>
            <a:r>
              <a:rPr kumimoji="1" lang="zh-TW" altLang="en-US" sz="16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或</a:t>
            </a:r>
            <a:r>
              <a:rPr kumimoji="1" lang="en-US" altLang="zh-TW" sz="16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2</a:t>
            </a:r>
            <a:r>
              <a:rPr kumimoji="1" lang="zh-TW" altLang="en-US" sz="16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分</a:t>
            </a:r>
          </a:p>
        </p:txBody>
      </p:sp>
      <p:sp>
        <p:nvSpPr>
          <p:cNvPr id="27" name="十二角星形 26"/>
          <p:cNvSpPr/>
          <p:nvPr/>
        </p:nvSpPr>
        <p:spPr bwMode="auto">
          <a:xfrm>
            <a:off x="4068653" y="884961"/>
            <a:ext cx="1043205" cy="760931"/>
          </a:xfrm>
          <a:prstGeom prst="star12">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1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0.5</a:t>
            </a:r>
            <a:r>
              <a:rPr kumimoji="1" lang="zh-TW" altLang="en-US" sz="11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a:t>
            </a:r>
            <a:r>
              <a:rPr kumimoji="1" lang="en-US" altLang="zh-TW" sz="11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2</a:t>
            </a:r>
            <a:r>
              <a:rPr kumimoji="1" lang="zh-TW" altLang="en-US" sz="11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分</a:t>
            </a:r>
          </a:p>
        </p:txBody>
      </p:sp>
      <p:cxnSp>
        <p:nvCxnSpPr>
          <p:cNvPr id="29" name="肘形接點 28"/>
          <p:cNvCxnSpPr>
            <a:stCxn id="10" idx="3"/>
            <a:endCxn id="15" idx="1"/>
          </p:cNvCxnSpPr>
          <p:nvPr/>
        </p:nvCxnSpPr>
        <p:spPr bwMode="auto">
          <a:xfrm flipV="1">
            <a:off x="4327646" y="2480118"/>
            <a:ext cx="1087220" cy="264806"/>
          </a:xfrm>
          <a:prstGeom prst="bentConnector3">
            <a:avLst/>
          </a:prstGeom>
          <a:solidFill>
            <a:schemeClr val="accent1"/>
          </a:solidFill>
          <a:ln w="28575" cap="flat" cmpd="sng" algn="ctr">
            <a:solidFill>
              <a:srgbClr val="0070C0"/>
            </a:solidFill>
            <a:prstDash val="solid"/>
            <a:round/>
            <a:headEnd type="none" w="med" len="med"/>
            <a:tailEnd type="none" w="med" len="med"/>
          </a:ln>
          <a:effectLst/>
        </p:spPr>
      </p:cxnSp>
      <p:cxnSp>
        <p:nvCxnSpPr>
          <p:cNvPr id="31" name="肘形接點 30"/>
          <p:cNvCxnSpPr>
            <a:stCxn id="11" idx="3"/>
            <a:endCxn id="17" idx="1"/>
          </p:cNvCxnSpPr>
          <p:nvPr/>
        </p:nvCxnSpPr>
        <p:spPr bwMode="auto">
          <a:xfrm>
            <a:off x="4327646" y="3825044"/>
            <a:ext cx="1129884" cy="429530"/>
          </a:xfrm>
          <a:prstGeom prst="bentConnector3">
            <a:avLst/>
          </a:prstGeom>
          <a:solidFill>
            <a:schemeClr val="accent1"/>
          </a:solidFill>
          <a:ln w="28575" cap="flat" cmpd="sng" algn="ctr">
            <a:solidFill>
              <a:srgbClr val="0070C0"/>
            </a:solidFill>
            <a:prstDash val="solid"/>
            <a:round/>
            <a:headEnd type="none" w="med" len="med"/>
            <a:tailEnd type="none" w="med" len="med"/>
          </a:ln>
          <a:effectLst/>
        </p:spPr>
      </p:cxnSp>
      <p:cxnSp>
        <p:nvCxnSpPr>
          <p:cNvPr id="33" name="肘形接點 32"/>
          <p:cNvCxnSpPr>
            <a:stCxn id="14" idx="3"/>
            <a:endCxn id="18" idx="1"/>
          </p:cNvCxnSpPr>
          <p:nvPr/>
        </p:nvCxnSpPr>
        <p:spPr bwMode="auto">
          <a:xfrm flipV="1">
            <a:off x="4327646" y="5478710"/>
            <a:ext cx="1139430" cy="506574"/>
          </a:xfrm>
          <a:prstGeom prst="bentConnector3">
            <a:avLst/>
          </a:prstGeom>
          <a:solidFill>
            <a:schemeClr val="accent1"/>
          </a:solidFill>
          <a:ln w="28575" cap="flat" cmpd="sng" algn="ctr">
            <a:solidFill>
              <a:srgbClr val="0070C0"/>
            </a:solidFill>
            <a:prstDash val="solid"/>
            <a:round/>
            <a:headEnd type="none" w="med" len="med"/>
            <a:tailEnd type="none" w="med" len="med"/>
          </a:ln>
          <a:effectLst/>
        </p:spPr>
      </p:cxnSp>
      <p:sp>
        <p:nvSpPr>
          <p:cNvPr id="34" name="十二角星形 33"/>
          <p:cNvSpPr/>
          <p:nvPr/>
        </p:nvSpPr>
        <p:spPr bwMode="auto">
          <a:xfrm>
            <a:off x="529626" y="4816946"/>
            <a:ext cx="1023024" cy="895106"/>
          </a:xfrm>
          <a:prstGeom prst="star12">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6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1</a:t>
            </a:r>
            <a:r>
              <a:rPr kumimoji="1" lang="zh-TW" altLang="en-US" sz="16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或</a:t>
            </a:r>
            <a:r>
              <a:rPr kumimoji="1" lang="en-US" altLang="zh-TW" sz="16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2</a:t>
            </a:r>
            <a:r>
              <a:rPr kumimoji="1" lang="zh-TW" altLang="en-US" sz="1600" b="0" i="0" u="none" strike="noStrike" cap="none" normalizeH="0" baseline="0" dirty="0" smtClean="0">
                <a:ln>
                  <a:noFill/>
                </a:ln>
                <a:solidFill>
                  <a:schemeClr val="bg1"/>
                </a:solidFill>
                <a:effectLst/>
                <a:latin typeface="華康布丁體W7" panose="040B0709000000000000" pitchFamily="81" charset="-120"/>
                <a:ea typeface="華康布丁體W7" panose="040B0709000000000000" pitchFamily="81" charset="-120"/>
              </a:rPr>
              <a:t>分</a:t>
            </a:r>
          </a:p>
        </p:txBody>
      </p:sp>
      <p:sp>
        <p:nvSpPr>
          <p:cNvPr id="36" name="矩形 35"/>
          <p:cNvSpPr/>
          <p:nvPr/>
        </p:nvSpPr>
        <p:spPr bwMode="auto">
          <a:xfrm>
            <a:off x="-329836" y="484526"/>
            <a:ext cx="3181318" cy="70940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accent6">
                    <a:lumMod val="60000"/>
                    <a:lumOff val="40000"/>
                  </a:schemeClr>
                </a:solidFill>
                <a:effectLst/>
                <a:latin typeface="華康布丁體W7(P)" panose="040B0700000000000000" pitchFamily="82" charset="-120"/>
                <a:ea typeface="華康布丁體W7(P)" panose="040B0700000000000000" pitchFamily="82" charset="-120"/>
              </a:rPr>
              <a:t>人事行政</a:t>
            </a:r>
            <a:r>
              <a:rPr lang="en-US" altLang="zh-TW" sz="2800" b="1" dirty="0" smtClean="0">
                <a:solidFill>
                  <a:schemeClr val="accent6">
                    <a:lumMod val="60000"/>
                    <a:lumOff val="40000"/>
                  </a:schemeClr>
                </a:solidFill>
                <a:latin typeface="華康布丁體W7(P)" panose="040B0700000000000000" pitchFamily="82" charset="-120"/>
                <a:ea typeface="華康布丁體W7(P)" panose="040B0700000000000000" pitchFamily="82" charset="-120"/>
              </a:rPr>
              <a:t>30%</a:t>
            </a:r>
            <a:endParaRPr kumimoji="1" lang="zh-TW" altLang="en-US" sz="2800" b="1" i="0" u="none" strike="noStrike" cap="none" normalizeH="0" baseline="0" dirty="0" smtClean="0">
              <a:ln>
                <a:noFill/>
              </a:ln>
              <a:solidFill>
                <a:schemeClr val="accent6">
                  <a:lumMod val="60000"/>
                  <a:lumOff val="40000"/>
                </a:schemeClr>
              </a:solidFill>
              <a:effectLst/>
              <a:latin typeface="華康布丁體W7(P)" panose="040B0700000000000000" pitchFamily="82" charset="-120"/>
              <a:ea typeface="華康布丁體W7(P)" panose="040B0700000000000000" pitchFamily="82" charset="-120"/>
            </a:endParaRPr>
          </a:p>
        </p:txBody>
      </p:sp>
      <p:sp>
        <p:nvSpPr>
          <p:cNvPr id="28" name="流程圖: 結束點 27"/>
          <p:cNvSpPr/>
          <p:nvPr/>
        </p:nvSpPr>
        <p:spPr bwMode="auto">
          <a:xfrm>
            <a:off x="2466019" y="146444"/>
            <a:ext cx="4248472" cy="720080"/>
          </a:xfrm>
          <a:prstGeom prst="flowChartTerminator">
            <a:avLst/>
          </a:prstGeom>
          <a:noFill/>
          <a:ln w="76200"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dist" defTabSz="914400" rtl="0" eaLnBrk="1" fontAlgn="base" latinLnBrk="1" hangingPunct="1">
              <a:lnSpc>
                <a:spcPct val="100000"/>
              </a:lnSpc>
              <a:spcBef>
                <a:spcPct val="0"/>
              </a:spcBef>
              <a:spcAft>
                <a:spcPct val="0"/>
              </a:spcAft>
              <a:buClrTx/>
              <a:buSzTx/>
              <a:buFontTx/>
              <a:buNone/>
              <a:tabLst/>
            </a:pPr>
            <a:r>
              <a:rPr kumimoji="1" lang="zh-TW" altLang="en-US" sz="30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總體評鑑評分標準</a:t>
            </a:r>
          </a:p>
        </p:txBody>
      </p:sp>
    </p:spTree>
    <p:extLst>
      <p:ext uri="{BB962C8B-B14F-4D97-AF65-F5344CB8AC3E}">
        <p14:creationId xmlns:p14="http://schemas.microsoft.com/office/powerpoint/2010/main" val="515014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17" grpId="0" animBg="1"/>
      <p:bldP spid="18" grpId="0" animBg="1"/>
      <p:bldP spid="25" grpId="0" animBg="1"/>
      <p:bldP spid="26" grpId="0" animBg="1"/>
      <p:bldP spid="27"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0"/>
          </p:nvPr>
        </p:nvSpPr>
        <p:spPr/>
        <p:txBody>
          <a:bodyPr/>
          <a:lstStyle/>
          <a:p>
            <a:pPr>
              <a:defRPr/>
            </a:pPr>
            <a:fld id="{3DA412D5-33E5-4E34-A91B-D8311B53DE01}" type="slidenum">
              <a:rPr lang="en-US" altLang="ko-KR" smtClean="0"/>
              <a:pPr>
                <a:defRPr/>
              </a:pPr>
              <a:t>9</a:t>
            </a:fld>
            <a:endParaRPr lang="en-US" altLang="ko-KR"/>
          </a:p>
        </p:txBody>
      </p:sp>
      <p:sp>
        <p:nvSpPr>
          <p:cNvPr id="5" name="圓角矩形 4"/>
          <p:cNvSpPr/>
          <p:nvPr/>
        </p:nvSpPr>
        <p:spPr bwMode="auto">
          <a:xfrm>
            <a:off x="251520" y="2276872"/>
            <a:ext cx="720080" cy="2736304"/>
          </a:xfrm>
          <a:prstGeom prst="roundRect">
            <a:avLst/>
          </a:prstGeom>
          <a:solidFill>
            <a:srgbClr val="AC0000"/>
          </a:solidFill>
          <a:ln w="38100"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會議紀錄</a:t>
            </a:r>
            <a:endParaRPr kumimoji="1" lang="en-US" altLang="zh-TW"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endParaRPr>
          </a:p>
          <a:p>
            <a:pPr marL="0" marR="0" indent="0" algn="ctr" defTabSz="914400" rtl="0" eaLnBrk="1" fontAlgn="base" latinLnBrk="1" hangingPunct="1">
              <a:lnSpc>
                <a:spcPct val="100000"/>
              </a:lnSpc>
              <a:spcBef>
                <a:spcPct val="0"/>
              </a:spcBef>
              <a:spcAft>
                <a:spcPct val="0"/>
              </a:spcAft>
              <a:buClrTx/>
              <a:buSzTx/>
              <a:buFontTx/>
              <a:buNone/>
              <a:tabLst/>
            </a:pPr>
            <a:r>
              <a:rPr lang="en-US" altLang="zh-TW" dirty="0" smtClean="0">
                <a:solidFill>
                  <a:schemeClr val="bg1"/>
                </a:solidFill>
                <a:latin typeface="華康布丁體W7(P)" panose="040B0700000000000000" pitchFamily="82" charset="-120"/>
                <a:ea typeface="華康布丁體W7(P)" panose="040B0700000000000000" pitchFamily="82" charset="-120"/>
              </a:rPr>
              <a:t>9%</a:t>
            </a:r>
            <a:endParaRPr kumimoji="1" lang="zh-TW" altLang="en-US"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endParaRPr>
          </a:p>
        </p:txBody>
      </p:sp>
      <p:sp>
        <p:nvSpPr>
          <p:cNvPr id="6" name="矩形 5"/>
          <p:cNvSpPr/>
          <p:nvPr/>
        </p:nvSpPr>
        <p:spPr bwMode="auto">
          <a:xfrm>
            <a:off x="1418185" y="1556792"/>
            <a:ext cx="2952328" cy="792088"/>
          </a:xfrm>
          <a:prstGeom prst="rect">
            <a:avLst/>
          </a:prstGeom>
          <a:noFill/>
          <a:ln w="28575"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latinLnBrk="1" hangingPunct="1"/>
            <a:r>
              <a:rPr lang="zh-TW" altLang="en-US"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社</a:t>
            </a:r>
            <a:r>
              <a:rPr lang="en-US"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a:t>
            </a:r>
            <a:r>
              <a:rPr lang="zh-TW" altLang="en-US"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會</a:t>
            </a:r>
            <a:r>
              <a:rPr lang="en-US"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a:t>
            </a:r>
            <a:r>
              <a:rPr lang="zh-TW" altLang="en-US"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員大會紀錄</a:t>
            </a:r>
            <a:endParaRPr lang="en-US"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endParaRPr>
          </a:p>
          <a:p>
            <a:pPr algn="ctr" eaLnBrk="1" latinLnBrk="1" hangingPunct="1"/>
            <a:r>
              <a:rPr lang="en-US" altLang="zh-TW"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a:t>
            </a:r>
            <a:r>
              <a:rPr lang="zh-TW" altLang="en-US" sz="2000" b="1" dirty="0" smtClean="0">
                <a:ln>
                  <a:solidFill>
                    <a:schemeClr val="bg1"/>
                  </a:solidFill>
                </a:ln>
                <a:solidFill>
                  <a:srgbClr val="C00000"/>
                </a:solidFill>
                <a:latin typeface="華康布丁體W7(P)" panose="040B0700000000000000" pitchFamily="82" charset="-120"/>
                <a:ea typeface="華康布丁體W7(P)" panose="040B0700000000000000" pitchFamily="82" charset="-120"/>
              </a:rPr>
              <a:t>上、下學期</a:t>
            </a:r>
            <a:r>
              <a:rPr lang="zh-TW" altLang="en-US" sz="2000" b="1" dirty="0">
                <a:ln>
                  <a:solidFill>
                    <a:schemeClr val="bg1"/>
                  </a:solidFill>
                </a:ln>
                <a:solidFill>
                  <a:srgbClr val="C00000"/>
                </a:solidFill>
                <a:latin typeface="華康布丁體W7(P)" panose="040B0700000000000000" pitchFamily="82" charset="-120"/>
                <a:ea typeface="華康布丁體W7(P)" panose="040B0700000000000000" pitchFamily="82" charset="-120"/>
              </a:rPr>
              <a:t>）</a:t>
            </a:r>
          </a:p>
        </p:txBody>
      </p:sp>
      <p:sp>
        <p:nvSpPr>
          <p:cNvPr id="8" name="矩形 7"/>
          <p:cNvSpPr/>
          <p:nvPr/>
        </p:nvSpPr>
        <p:spPr bwMode="auto">
          <a:xfrm>
            <a:off x="1418185" y="4797152"/>
            <a:ext cx="2952328" cy="792088"/>
          </a:xfrm>
          <a:prstGeom prst="rect">
            <a:avLst/>
          </a:prstGeom>
          <a:noFill/>
          <a:ln w="28575" cap="flat" cmpd="sng" algn="ctr">
            <a:solidFill>
              <a:srgbClr val="A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latinLnBrk="1" hangingPunct="1"/>
            <a:r>
              <a:rPr kumimoji="1" lang="zh-TW" altLang="en-US" sz="2000" b="1" i="0" u="none" strike="noStrike" cap="none" normalizeH="0" baseline="0" dirty="0" smtClean="0">
                <a:ln>
                  <a:solidFill>
                    <a:schemeClr val="bg1"/>
                  </a:solidFill>
                </a:ln>
                <a:solidFill>
                  <a:srgbClr val="C00000"/>
                </a:solidFill>
                <a:effectLst/>
                <a:latin typeface="華康布丁體W7(P)" panose="040B0700000000000000" pitchFamily="82" charset="-120"/>
                <a:ea typeface="華康布丁體W7(P)" panose="040B0700000000000000" pitchFamily="82" charset="-120"/>
              </a:rPr>
              <a:t>幹部會議紀錄</a:t>
            </a:r>
            <a:endParaRPr lang="zh-TW" altLang="en-US" sz="2000" b="1" dirty="0">
              <a:ln>
                <a:solidFill>
                  <a:schemeClr val="bg1"/>
                </a:solidFill>
              </a:ln>
              <a:solidFill>
                <a:srgbClr val="C00000"/>
              </a:solidFill>
              <a:latin typeface="華康布丁體W7(P)" panose="040B0700000000000000" pitchFamily="82" charset="-120"/>
              <a:ea typeface="華康布丁體W7(P)" panose="040B0700000000000000" pitchFamily="82" charset="-120"/>
            </a:endParaRPr>
          </a:p>
        </p:txBody>
      </p:sp>
      <p:sp>
        <p:nvSpPr>
          <p:cNvPr id="9" name="十二角星形 8"/>
          <p:cNvSpPr/>
          <p:nvPr/>
        </p:nvSpPr>
        <p:spPr bwMode="auto">
          <a:xfrm>
            <a:off x="3620984" y="2060848"/>
            <a:ext cx="1023024" cy="895106"/>
          </a:xfrm>
          <a:prstGeom prst="star12">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3</a:t>
            </a:r>
            <a:r>
              <a:rPr kumimoji="1" lang="zh-TW" altLang="en-US" sz="1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1" name="十二角星形 10"/>
          <p:cNvSpPr/>
          <p:nvPr/>
        </p:nvSpPr>
        <p:spPr bwMode="auto">
          <a:xfrm>
            <a:off x="3547349" y="5141687"/>
            <a:ext cx="1023024" cy="895106"/>
          </a:xfrm>
          <a:prstGeom prst="star12">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3</a:t>
            </a:r>
            <a:r>
              <a:rPr kumimoji="1" lang="zh-TW" altLang="en-US" sz="1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2" name="十二角星形 11"/>
          <p:cNvSpPr/>
          <p:nvPr/>
        </p:nvSpPr>
        <p:spPr bwMode="auto">
          <a:xfrm>
            <a:off x="683568" y="1124744"/>
            <a:ext cx="1023024" cy="895106"/>
          </a:xfrm>
          <a:prstGeom prst="star12">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en-US" altLang="zh-TW" sz="1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3</a:t>
            </a:r>
            <a:r>
              <a:rPr kumimoji="1" lang="zh-TW" altLang="en-US" sz="1600" b="0" i="0" u="none" strike="noStrike" cap="none" normalizeH="0" baseline="0" dirty="0" smtClean="0">
                <a:ln>
                  <a:noFill/>
                </a:ln>
                <a:solidFill>
                  <a:schemeClr val="bg1"/>
                </a:solidFill>
                <a:effectLst/>
                <a:latin typeface="華康布丁體W7(P)" panose="040B0700000000000000" pitchFamily="82" charset="-120"/>
                <a:ea typeface="華康布丁體W7(P)" panose="040B0700000000000000" pitchFamily="82" charset="-120"/>
              </a:rPr>
              <a:t>分</a:t>
            </a:r>
          </a:p>
        </p:txBody>
      </p:sp>
      <p:sp>
        <p:nvSpPr>
          <p:cNvPr id="13" name="矩形 12"/>
          <p:cNvSpPr/>
          <p:nvPr/>
        </p:nvSpPr>
        <p:spPr bwMode="auto">
          <a:xfrm>
            <a:off x="5292080" y="2518453"/>
            <a:ext cx="3744416" cy="1846651"/>
          </a:xfrm>
          <a:prstGeom prst="rect">
            <a:avLst/>
          </a:prstGeom>
          <a:noFill/>
          <a:ln w="28575"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42900" lvl="0" indent="-342900">
              <a:buFont typeface="Wingdings" panose="05000000000000000000" pitchFamily="2" charset="2"/>
              <a:buChar char="l"/>
            </a:pPr>
            <a:r>
              <a:rPr lang="zh-TW" altLang="zh-TW" sz="2000" dirty="0">
                <a:solidFill>
                  <a:srgbClr val="0070C0"/>
                </a:solidFill>
                <a:latin typeface="華康布丁體W7(P)" panose="040B0700000000000000" pitchFamily="82" charset="-120"/>
                <a:ea typeface="華康布丁體W7(P)" panose="040B0700000000000000" pitchFamily="82" charset="-120"/>
              </a:rPr>
              <a:t>開會</a:t>
            </a:r>
            <a:r>
              <a:rPr lang="zh-TW" altLang="zh-TW" sz="2000" b="1" dirty="0">
                <a:solidFill>
                  <a:srgbClr val="0070C0"/>
                </a:solidFill>
                <a:latin typeface="華康布丁體W7(P)" panose="040B0700000000000000" pitchFamily="82" charset="-120"/>
                <a:ea typeface="華康布丁體W7(P)" panose="040B0700000000000000" pitchFamily="82" charset="-120"/>
              </a:rPr>
              <a:t>通知</a:t>
            </a:r>
            <a:r>
              <a:rPr lang="zh-TW" altLang="zh-TW" sz="2000" dirty="0">
                <a:solidFill>
                  <a:srgbClr val="0070C0"/>
                </a:solidFill>
                <a:latin typeface="華康布丁體W7(P)" panose="040B0700000000000000" pitchFamily="82" charset="-120"/>
                <a:ea typeface="華康布丁體W7(P)" panose="040B0700000000000000" pitchFamily="82" charset="-120"/>
              </a:rPr>
              <a:t>及</a:t>
            </a:r>
            <a:r>
              <a:rPr lang="zh-TW" altLang="zh-TW" sz="2000" b="1" dirty="0">
                <a:solidFill>
                  <a:srgbClr val="0070C0"/>
                </a:solidFill>
                <a:latin typeface="華康布丁體W7(P)" panose="040B0700000000000000" pitchFamily="82" charset="-120"/>
                <a:ea typeface="華康布丁體W7(P)" panose="040B0700000000000000" pitchFamily="82" charset="-120"/>
              </a:rPr>
              <a:t>議程</a:t>
            </a:r>
            <a:r>
              <a:rPr lang="zh-TW" altLang="zh-TW" sz="2000" dirty="0">
                <a:solidFill>
                  <a:srgbClr val="0070C0"/>
                </a:solidFill>
                <a:latin typeface="華康布丁體W7(P)" panose="040B0700000000000000" pitchFamily="82" charset="-120"/>
                <a:ea typeface="華康布丁體W7(P)" panose="040B0700000000000000" pitchFamily="82" charset="-120"/>
              </a:rPr>
              <a:t>：</a:t>
            </a:r>
            <a:r>
              <a:rPr lang="en-US" altLang="zh-TW" sz="2000" dirty="0">
                <a:solidFill>
                  <a:srgbClr val="C00000"/>
                </a:solidFill>
                <a:latin typeface="華康布丁體W7(P)" panose="040B0700000000000000" pitchFamily="82" charset="-120"/>
                <a:ea typeface="華康布丁體W7(P)" panose="040B0700000000000000" pitchFamily="82" charset="-120"/>
              </a:rPr>
              <a:t>1</a:t>
            </a:r>
            <a:r>
              <a:rPr lang="zh-TW" altLang="zh-TW" sz="2000" dirty="0">
                <a:solidFill>
                  <a:srgbClr val="C00000"/>
                </a:solidFill>
                <a:latin typeface="華康布丁體W7(P)" panose="040B0700000000000000" pitchFamily="82" charset="-120"/>
                <a:ea typeface="華康布丁體W7(P)" panose="040B0700000000000000" pitchFamily="82" charset="-120"/>
              </a:rPr>
              <a:t>分</a:t>
            </a:r>
          </a:p>
          <a:p>
            <a:pPr marL="342900" lvl="0" indent="-342900">
              <a:buFont typeface="Wingdings" panose="05000000000000000000" pitchFamily="2" charset="2"/>
              <a:buChar char="l"/>
            </a:pPr>
            <a:r>
              <a:rPr lang="zh-TW" altLang="zh-TW" sz="2000" dirty="0">
                <a:solidFill>
                  <a:srgbClr val="0070C0"/>
                </a:solidFill>
                <a:latin typeface="華康布丁體W7(P)" panose="040B0700000000000000" pitchFamily="82" charset="-120"/>
                <a:ea typeface="華康布丁體W7(P)" panose="040B0700000000000000" pitchFamily="82" charset="-120"/>
              </a:rPr>
              <a:t>會議</a:t>
            </a:r>
            <a:r>
              <a:rPr lang="zh-TW" altLang="zh-TW" sz="2000" b="1" dirty="0">
                <a:solidFill>
                  <a:srgbClr val="0070C0"/>
                </a:solidFill>
                <a:latin typeface="華康布丁體W7(P)" panose="040B0700000000000000" pitchFamily="82" charset="-120"/>
                <a:ea typeface="華康布丁體W7(P)" panose="040B0700000000000000" pitchFamily="82" charset="-120"/>
              </a:rPr>
              <a:t>簽到</a:t>
            </a:r>
            <a:r>
              <a:rPr lang="zh-TW" altLang="zh-TW" sz="2000" dirty="0">
                <a:solidFill>
                  <a:srgbClr val="0070C0"/>
                </a:solidFill>
                <a:latin typeface="華康布丁體W7(P)" panose="040B0700000000000000" pitchFamily="82" charset="-120"/>
                <a:ea typeface="華康布丁體W7(P)" panose="040B0700000000000000" pitchFamily="82" charset="-120"/>
              </a:rPr>
              <a:t>冊：</a:t>
            </a:r>
            <a:r>
              <a:rPr lang="en-US" altLang="zh-TW" sz="2000" dirty="0">
                <a:solidFill>
                  <a:srgbClr val="C00000"/>
                </a:solidFill>
                <a:latin typeface="華康布丁體W7(P)" panose="040B0700000000000000" pitchFamily="82" charset="-120"/>
                <a:ea typeface="華康布丁體W7(P)" panose="040B0700000000000000" pitchFamily="82" charset="-120"/>
              </a:rPr>
              <a:t>1</a:t>
            </a:r>
            <a:r>
              <a:rPr lang="zh-TW" altLang="zh-TW" sz="2000" dirty="0">
                <a:solidFill>
                  <a:srgbClr val="C00000"/>
                </a:solidFill>
                <a:latin typeface="華康布丁體W7(P)" panose="040B0700000000000000" pitchFamily="82" charset="-120"/>
                <a:ea typeface="華康布丁體W7(P)" panose="040B0700000000000000" pitchFamily="82" charset="-120"/>
              </a:rPr>
              <a:t>分</a:t>
            </a:r>
          </a:p>
          <a:p>
            <a:pPr marL="342900" indent="-342900">
              <a:buFont typeface="Wingdings" panose="05000000000000000000" pitchFamily="2" charset="2"/>
              <a:buChar char="l"/>
            </a:pPr>
            <a:r>
              <a:rPr lang="zh-TW" altLang="zh-TW" sz="2000" dirty="0">
                <a:solidFill>
                  <a:srgbClr val="0070C0"/>
                </a:solidFill>
                <a:latin typeface="華康布丁體W7(P)" panose="040B0700000000000000" pitchFamily="82" charset="-120"/>
                <a:ea typeface="華康布丁體W7(P)" panose="040B0700000000000000" pitchFamily="82" charset="-120"/>
              </a:rPr>
              <a:t>會議</a:t>
            </a:r>
            <a:r>
              <a:rPr lang="zh-TW" altLang="zh-TW" sz="2000" b="1" dirty="0">
                <a:solidFill>
                  <a:srgbClr val="0070C0"/>
                </a:solidFill>
                <a:latin typeface="華康布丁體W7(P)" panose="040B0700000000000000" pitchFamily="82" charset="-120"/>
                <a:ea typeface="華康布丁體W7(P)" panose="040B0700000000000000" pitchFamily="82" charset="-120"/>
              </a:rPr>
              <a:t>記錄</a:t>
            </a:r>
            <a:r>
              <a:rPr lang="zh-TW" altLang="zh-TW" sz="2000" dirty="0">
                <a:solidFill>
                  <a:srgbClr val="0070C0"/>
                </a:solidFill>
                <a:latin typeface="華康布丁體W7(P)" panose="040B0700000000000000" pitchFamily="82" charset="-120"/>
                <a:ea typeface="華康布丁體W7(P)" panose="040B0700000000000000" pitchFamily="82" charset="-120"/>
              </a:rPr>
              <a:t>經老師、主席</a:t>
            </a:r>
            <a:r>
              <a:rPr lang="zh-TW" altLang="zh-TW" sz="2000" dirty="0" smtClean="0">
                <a:solidFill>
                  <a:srgbClr val="C00000"/>
                </a:solidFill>
                <a:latin typeface="華康布丁體W7(P)" panose="040B0700000000000000" pitchFamily="82" charset="-120"/>
                <a:ea typeface="華康布丁體W7(P)" panose="040B0700000000000000" pitchFamily="82" charset="-120"/>
              </a:rPr>
              <a:t>簽名</a:t>
            </a:r>
            <a:r>
              <a:rPr lang="en-US" altLang="zh-TW" sz="2000" dirty="0" smtClean="0">
                <a:solidFill>
                  <a:srgbClr val="C00000"/>
                </a:solidFill>
                <a:latin typeface="華康布丁體W7(P)" panose="040B0700000000000000" pitchFamily="82" charset="-120"/>
                <a:ea typeface="華康布丁體W7(P)" panose="040B0700000000000000" pitchFamily="82" charset="-120"/>
              </a:rPr>
              <a:t>(</a:t>
            </a:r>
            <a:r>
              <a:rPr lang="zh-TW" altLang="en-US" sz="2000" dirty="0" smtClean="0">
                <a:solidFill>
                  <a:srgbClr val="C00000"/>
                </a:solidFill>
                <a:latin typeface="華康布丁體W7(P)" panose="040B0700000000000000" pitchFamily="82" charset="-120"/>
                <a:ea typeface="華康布丁體W7(P)" panose="040B0700000000000000" pitchFamily="82" charset="-120"/>
              </a:rPr>
              <a:t>或蓋章</a:t>
            </a:r>
            <a:r>
              <a:rPr lang="en-US" altLang="zh-TW" sz="2000" dirty="0" smtClean="0">
                <a:solidFill>
                  <a:srgbClr val="C00000"/>
                </a:solidFill>
                <a:latin typeface="華康布丁體W7(P)" panose="040B0700000000000000" pitchFamily="82" charset="-120"/>
                <a:ea typeface="華康布丁體W7(P)" panose="040B0700000000000000" pitchFamily="82" charset="-120"/>
              </a:rPr>
              <a:t>)</a:t>
            </a:r>
            <a:r>
              <a:rPr lang="zh-TW" altLang="zh-TW" sz="2000" dirty="0" smtClean="0">
                <a:solidFill>
                  <a:srgbClr val="0070C0"/>
                </a:solidFill>
                <a:latin typeface="華康布丁體W7(P)" panose="040B0700000000000000" pitchFamily="82" charset="-120"/>
                <a:ea typeface="華康布丁體W7(P)" panose="040B0700000000000000" pitchFamily="82" charset="-120"/>
              </a:rPr>
              <a:t>並</a:t>
            </a:r>
            <a:r>
              <a:rPr lang="zh-TW" altLang="zh-TW" sz="2000" dirty="0">
                <a:solidFill>
                  <a:srgbClr val="C00000"/>
                </a:solidFill>
                <a:latin typeface="華康布丁體W7(P)" panose="040B0700000000000000" pitchFamily="82" charset="-120"/>
                <a:ea typeface="華康布丁體W7(P)" panose="040B0700000000000000" pitchFamily="82" charset="-120"/>
              </a:rPr>
              <a:t>加註日期</a:t>
            </a:r>
            <a:r>
              <a:rPr lang="zh-TW" altLang="zh-TW" sz="2000" dirty="0">
                <a:solidFill>
                  <a:srgbClr val="0070C0"/>
                </a:solidFill>
                <a:latin typeface="華康布丁體W7(P)" panose="040B0700000000000000" pitchFamily="82" charset="-120"/>
                <a:ea typeface="華康布丁體W7(P)" panose="040B0700000000000000" pitchFamily="82" charset="-120"/>
              </a:rPr>
              <a:t>：</a:t>
            </a:r>
            <a:r>
              <a:rPr lang="en-US" altLang="zh-TW" sz="2000" dirty="0">
                <a:solidFill>
                  <a:srgbClr val="C00000"/>
                </a:solidFill>
                <a:latin typeface="華康布丁體W7(P)" panose="040B0700000000000000" pitchFamily="82" charset="-120"/>
                <a:ea typeface="華康布丁體W7(P)" panose="040B0700000000000000" pitchFamily="82" charset="-120"/>
              </a:rPr>
              <a:t>1</a:t>
            </a:r>
            <a:r>
              <a:rPr lang="zh-TW" altLang="zh-TW" sz="2000" dirty="0">
                <a:solidFill>
                  <a:srgbClr val="C00000"/>
                </a:solidFill>
                <a:latin typeface="華康布丁體W7(P)" panose="040B0700000000000000" pitchFamily="82" charset="-120"/>
                <a:ea typeface="華康布丁體W7(P)" panose="040B0700000000000000" pitchFamily="82" charset="-120"/>
              </a:rPr>
              <a:t>分</a:t>
            </a:r>
            <a:endParaRPr lang="zh-TW" altLang="en-US" sz="1200" dirty="0">
              <a:ln>
                <a:solidFill>
                  <a:schemeClr val="bg1"/>
                </a:solidFill>
              </a:ln>
              <a:solidFill>
                <a:srgbClr val="C00000"/>
              </a:solidFill>
              <a:latin typeface="華康布丁體W7(P)" panose="040B0700000000000000" pitchFamily="82" charset="-120"/>
              <a:ea typeface="華康布丁體W7(P)" panose="040B0700000000000000" pitchFamily="82" charset="-120"/>
            </a:endParaRPr>
          </a:p>
        </p:txBody>
      </p:sp>
      <p:cxnSp>
        <p:nvCxnSpPr>
          <p:cNvPr id="15" name="肘形接點 14"/>
          <p:cNvCxnSpPr>
            <a:stCxn id="8" idx="3"/>
            <a:endCxn id="13" idx="1"/>
          </p:cNvCxnSpPr>
          <p:nvPr/>
        </p:nvCxnSpPr>
        <p:spPr bwMode="auto">
          <a:xfrm flipV="1">
            <a:off x="4370513" y="3441779"/>
            <a:ext cx="921567" cy="1751417"/>
          </a:xfrm>
          <a:prstGeom prst="bentConnector3">
            <a:avLst/>
          </a:prstGeom>
          <a:solidFill>
            <a:schemeClr val="accent1"/>
          </a:solidFill>
          <a:ln w="28575" cap="flat" cmpd="sng" algn="ctr">
            <a:solidFill>
              <a:srgbClr val="0070C0"/>
            </a:solidFill>
            <a:prstDash val="solid"/>
            <a:round/>
            <a:headEnd type="none" w="med" len="med"/>
            <a:tailEnd type="none" w="med" len="med"/>
          </a:ln>
          <a:effectLst/>
        </p:spPr>
      </p:cxnSp>
      <p:cxnSp>
        <p:nvCxnSpPr>
          <p:cNvPr id="17" name="肘形接點 16"/>
          <p:cNvCxnSpPr>
            <a:stCxn id="6" idx="3"/>
            <a:endCxn id="13" idx="1"/>
          </p:cNvCxnSpPr>
          <p:nvPr/>
        </p:nvCxnSpPr>
        <p:spPr bwMode="auto">
          <a:xfrm>
            <a:off x="4370513" y="1952836"/>
            <a:ext cx="921567" cy="1488943"/>
          </a:xfrm>
          <a:prstGeom prst="bentConnector3">
            <a:avLst>
              <a:gd name="adj1" fmla="val 50000"/>
            </a:avLst>
          </a:prstGeom>
          <a:solidFill>
            <a:schemeClr val="accent1"/>
          </a:solidFill>
          <a:ln w="28575" cap="flat" cmpd="sng" algn="ctr">
            <a:solidFill>
              <a:srgbClr val="0070C0"/>
            </a:solidFill>
            <a:prstDash val="solid"/>
            <a:round/>
            <a:headEnd type="none" w="med" len="med"/>
            <a:tailEnd type="none" w="med" len="med"/>
          </a:ln>
          <a:effectLst/>
        </p:spPr>
      </p:cxnSp>
      <p:pic>
        <p:nvPicPr>
          <p:cNvPr id="2050" name="Picture 2" descr="一個人會不會解決問題，看「會議記錄」就知道！正確的會議紀錄３要素- Cheers快樂工作人"/>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8104" y="4509120"/>
            <a:ext cx="3163146" cy="193088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 name="圖片 1"/>
          <p:cNvPicPr>
            <a:picLocks noChangeAspect="1"/>
          </p:cNvPicPr>
          <p:nvPr/>
        </p:nvPicPr>
        <p:blipFill>
          <a:blip r:embed="rId3"/>
          <a:stretch>
            <a:fillRect/>
          </a:stretch>
        </p:blipFill>
        <p:spPr>
          <a:xfrm>
            <a:off x="1793142" y="2971450"/>
            <a:ext cx="2202414" cy="1465606"/>
          </a:xfrm>
          <a:prstGeom prst="rect">
            <a:avLst/>
          </a:prstGeom>
          <a:ln>
            <a:noFill/>
          </a:ln>
          <a:effectLst>
            <a:softEdge rad="112500"/>
          </a:effectLst>
        </p:spPr>
      </p:pic>
      <p:sp>
        <p:nvSpPr>
          <p:cNvPr id="16" name="流程圖: 結束點 15"/>
          <p:cNvSpPr/>
          <p:nvPr/>
        </p:nvSpPr>
        <p:spPr bwMode="auto">
          <a:xfrm>
            <a:off x="2466020" y="128245"/>
            <a:ext cx="4248472" cy="720080"/>
          </a:xfrm>
          <a:prstGeom prst="flowChartTerminator">
            <a:avLst/>
          </a:prstGeom>
          <a:noFill/>
          <a:ln w="76200"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dist" defTabSz="914400" rtl="0" eaLnBrk="1" fontAlgn="base" latinLnBrk="1" hangingPunct="1">
              <a:lnSpc>
                <a:spcPct val="100000"/>
              </a:lnSpc>
              <a:spcBef>
                <a:spcPct val="0"/>
              </a:spcBef>
              <a:spcAft>
                <a:spcPct val="0"/>
              </a:spcAft>
              <a:buClrTx/>
              <a:buSzTx/>
              <a:buFontTx/>
              <a:buNone/>
              <a:tabLst/>
            </a:pPr>
            <a:r>
              <a:rPr kumimoji="1" lang="zh-TW" altLang="en-US" sz="3000" b="0" i="0" u="none" strike="noStrike" cap="none" normalizeH="0" baseline="0" dirty="0" smtClean="0">
                <a:ln>
                  <a:noFill/>
                </a:ln>
                <a:solidFill>
                  <a:srgbClr val="FFC000"/>
                </a:solidFill>
                <a:effectLst/>
                <a:latin typeface="華康布丁體W7(P)" panose="040B0700000000000000" pitchFamily="82" charset="-120"/>
                <a:ea typeface="華康布丁體W7(P)" panose="040B0700000000000000" pitchFamily="82" charset="-120"/>
              </a:rPr>
              <a:t>總體評鑑評分標準</a:t>
            </a:r>
          </a:p>
        </p:txBody>
      </p:sp>
      <p:sp>
        <p:nvSpPr>
          <p:cNvPr id="18" name="矩形 17"/>
          <p:cNvSpPr/>
          <p:nvPr/>
        </p:nvSpPr>
        <p:spPr bwMode="auto">
          <a:xfrm>
            <a:off x="-329836" y="484526"/>
            <a:ext cx="3181318" cy="70940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accent6">
                    <a:lumMod val="60000"/>
                    <a:lumOff val="40000"/>
                  </a:schemeClr>
                </a:solidFill>
                <a:effectLst/>
                <a:latin typeface="華康布丁體W7(P)" panose="040B0700000000000000" pitchFamily="82" charset="-120"/>
                <a:ea typeface="華康布丁體W7(P)" panose="040B0700000000000000" pitchFamily="82" charset="-120"/>
              </a:rPr>
              <a:t>人事行政</a:t>
            </a:r>
            <a:r>
              <a:rPr lang="en-US" altLang="zh-TW" sz="2800" b="1" dirty="0" smtClean="0">
                <a:solidFill>
                  <a:schemeClr val="accent6">
                    <a:lumMod val="60000"/>
                    <a:lumOff val="40000"/>
                  </a:schemeClr>
                </a:solidFill>
                <a:latin typeface="華康布丁體W7(P)" panose="040B0700000000000000" pitchFamily="82" charset="-120"/>
                <a:ea typeface="華康布丁體W7(P)" panose="040B0700000000000000" pitchFamily="82" charset="-120"/>
              </a:rPr>
              <a:t>30%</a:t>
            </a:r>
            <a:endParaRPr kumimoji="1" lang="zh-TW" altLang="en-US" sz="2800" b="1" i="0" u="none" strike="noStrike" cap="none" normalizeH="0" baseline="0" dirty="0" smtClean="0">
              <a:ln>
                <a:noFill/>
              </a:ln>
              <a:solidFill>
                <a:schemeClr val="accent6">
                  <a:lumMod val="60000"/>
                  <a:lumOff val="40000"/>
                </a:schemeClr>
              </a:solidFill>
              <a:effectLst/>
              <a:latin typeface="華康布丁體W7(P)" panose="040B0700000000000000" pitchFamily="82" charset="-120"/>
              <a:ea typeface="華康布丁體W7(P)" panose="040B0700000000000000" pitchFamily="82" charset="-120"/>
            </a:endParaRPr>
          </a:p>
        </p:txBody>
      </p:sp>
    </p:spTree>
    <p:extLst>
      <p:ext uri="{BB962C8B-B14F-4D97-AF65-F5344CB8AC3E}">
        <p14:creationId xmlns:p14="http://schemas.microsoft.com/office/powerpoint/2010/main" val="3303385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P spid="13" grpId="0" animBg="1"/>
    </p:bldLst>
  </p:timing>
</p:sld>
</file>

<file path=ppt/theme/theme1.xml><?xml version="1.0" encoding="utf-8"?>
<a:theme xmlns:a="http://schemas.openxmlformats.org/drawingml/2006/main" name="01_基本設計">
  <a:themeElements>
    <a:clrScheme name="01_基本設計 3">
      <a:dk1>
        <a:srgbClr val="000000"/>
      </a:dk1>
      <a:lt1>
        <a:srgbClr val="FFFFFF"/>
      </a:lt1>
      <a:dk2>
        <a:srgbClr val="FFFFFF"/>
      </a:dk2>
      <a:lt2>
        <a:srgbClr val="4D4D4D"/>
      </a:lt2>
      <a:accent1>
        <a:srgbClr val="7067AF"/>
      </a:accent1>
      <a:accent2>
        <a:srgbClr val="99CCFF"/>
      </a:accent2>
      <a:accent3>
        <a:srgbClr val="FFFFFF"/>
      </a:accent3>
      <a:accent4>
        <a:srgbClr val="000000"/>
      </a:accent4>
      <a:accent5>
        <a:srgbClr val="BBB8D4"/>
      </a:accent5>
      <a:accent6>
        <a:srgbClr val="8AB9E7"/>
      </a:accent6>
      <a:hlink>
        <a:srgbClr val="CCCCFF"/>
      </a:hlink>
      <a:folHlink>
        <a:srgbClr val="C68DFF"/>
      </a:folHlink>
    </a:clrScheme>
    <a:fontScheme name="01_基本設計">
      <a:majorFont>
        <a:latin typeface="Times New Roman"/>
        <a:ea typeface="標楷體"/>
        <a:cs typeface=""/>
      </a:majorFont>
      <a:minorFont>
        <a:latin typeface="Times New Roman"/>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1800" b="0" i="0" u="none" strike="noStrike" cap="none" normalizeH="0" baseline="0" smtClean="0">
            <a:ln>
              <a:noFill/>
            </a:ln>
            <a:solidFill>
              <a:schemeClr val="tx1"/>
            </a:solidFill>
            <a:effectLst/>
            <a:latin typeface="굴림" pitchFamily="34" charset="-127"/>
            <a:ea typeface="굴림"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1800" b="0" i="0" u="none" strike="noStrike" cap="none" normalizeH="0" baseline="0" smtClean="0">
            <a:ln>
              <a:noFill/>
            </a:ln>
            <a:solidFill>
              <a:schemeClr val="tx1"/>
            </a:solidFill>
            <a:effectLst/>
            <a:latin typeface="굴림" pitchFamily="34" charset="-127"/>
            <a:ea typeface="굴림" pitchFamily="34" charset="-127"/>
          </a:defRPr>
        </a:defPPr>
      </a:lstStyle>
    </a:lnDef>
  </a:objectDefaults>
  <a:extraClrSchemeLst>
    <a:extraClrScheme>
      <a:clrScheme name="01_基本設計 1">
        <a:dk1>
          <a:srgbClr val="000000"/>
        </a:dk1>
        <a:lt1>
          <a:srgbClr val="FFFFFF"/>
        </a:lt1>
        <a:dk2>
          <a:srgbClr val="000000"/>
        </a:dk2>
        <a:lt2>
          <a:srgbClr val="5F5F5F"/>
        </a:lt2>
        <a:accent1>
          <a:srgbClr val="C0C0C0"/>
        </a:accent1>
        <a:accent2>
          <a:srgbClr val="808080"/>
        </a:accent2>
        <a:accent3>
          <a:srgbClr val="FFFFFF"/>
        </a:accent3>
        <a:accent4>
          <a:srgbClr val="000000"/>
        </a:accent4>
        <a:accent5>
          <a:srgbClr val="DCDCDC"/>
        </a:accent5>
        <a:accent6>
          <a:srgbClr val="737373"/>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01_基本設計 2">
        <a:dk1>
          <a:srgbClr val="000000"/>
        </a:dk1>
        <a:lt1>
          <a:srgbClr val="FFFFFF"/>
        </a:lt1>
        <a:dk2>
          <a:srgbClr val="FFFFCC"/>
        </a:dk2>
        <a:lt2>
          <a:srgbClr val="5F5F5F"/>
        </a:lt2>
        <a:accent1>
          <a:srgbClr val="5A9E65"/>
        </a:accent1>
        <a:accent2>
          <a:srgbClr val="CCCC00"/>
        </a:accent2>
        <a:accent3>
          <a:srgbClr val="FFFFFF"/>
        </a:accent3>
        <a:accent4>
          <a:srgbClr val="000000"/>
        </a:accent4>
        <a:accent5>
          <a:srgbClr val="B5CCB8"/>
        </a:accent5>
        <a:accent6>
          <a:srgbClr val="B9B900"/>
        </a:accent6>
        <a:hlink>
          <a:srgbClr val="DB8647"/>
        </a:hlink>
        <a:folHlink>
          <a:srgbClr val="90B7CA"/>
        </a:folHlink>
      </a:clrScheme>
      <a:clrMap bg1="lt1" tx1="dk1" bg2="lt2" tx2="dk2" accent1="accent1" accent2="accent2" accent3="accent3" accent4="accent4" accent5="accent5" accent6="accent6" hlink="hlink" folHlink="folHlink"/>
    </a:extraClrScheme>
    <a:extraClrScheme>
      <a:clrScheme name="01_基本設計 3">
        <a:dk1>
          <a:srgbClr val="000000"/>
        </a:dk1>
        <a:lt1>
          <a:srgbClr val="FFFFFF"/>
        </a:lt1>
        <a:dk2>
          <a:srgbClr val="FFFFFF"/>
        </a:dk2>
        <a:lt2>
          <a:srgbClr val="4D4D4D"/>
        </a:lt2>
        <a:accent1>
          <a:srgbClr val="7067AF"/>
        </a:accent1>
        <a:accent2>
          <a:srgbClr val="99CCFF"/>
        </a:accent2>
        <a:accent3>
          <a:srgbClr val="FFFFFF"/>
        </a:accent3>
        <a:accent4>
          <a:srgbClr val="000000"/>
        </a:accent4>
        <a:accent5>
          <a:srgbClr val="BBB8D4"/>
        </a:accent5>
        <a:accent6>
          <a:srgbClr val="8AB9E7"/>
        </a:accent6>
        <a:hlink>
          <a:srgbClr val="CCCCFF"/>
        </a:hlink>
        <a:folHlink>
          <a:srgbClr val="C68DFF"/>
        </a:folHlink>
      </a:clrScheme>
      <a:clrMap bg1="lt1" tx1="dk1" bg2="lt2" tx2="dk2" accent1="accent1" accent2="accent2" accent3="accent3" accent4="accent4" accent5="accent5" accent6="accent6" hlink="hlink" folHlink="folHlink"/>
    </a:extraClrScheme>
    <a:extraClrScheme>
      <a:clrScheme name="01_基本設計 4">
        <a:dk1>
          <a:srgbClr val="000000"/>
        </a:dk1>
        <a:lt1>
          <a:srgbClr val="FFFFFF"/>
        </a:lt1>
        <a:dk2>
          <a:srgbClr val="FEE9DE"/>
        </a:dk2>
        <a:lt2>
          <a:srgbClr val="777777"/>
        </a:lt2>
        <a:accent1>
          <a:srgbClr val="6D5484"/>
        </a:accent1>
        <a:accent2>
          <a:srgbClr val="D88EC6"/>
        </a:accent2>
        <a:accent3>
          <a:srgbClr val="FFFFFF"/>
        </a:accent3>
        <a:accent4>
          <a:srgbClr val="000000"/>
        </a:accent4>
        <a:accent5>
          <a:srgbClr val="BAB3C2"/>
        </a:accent5>
        <a:accent6>
          <a:srgbClr val="C480B3"/>
        </a:accent6>
        <a:hlink>
          <a:srgbClr val="EA8484"/>
        </a:hlink>
        <a:folHlink>
          <a:srgbClr val="8BCFB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19494</TotalTime>
  <Words>2254</Words>
  <Application>Microsoft Office PowerPoint</Application>
  <PresentationFormat>如螢幕大小 (4:3)</PresentationFormat>
  <Paragraphs>312</Paragraphs>
  <Slides>38</Slides>
  <Notes>1</Notes>
  <HiddenSlides>0</HiddenSlides>
  <MMClips>0</MMClips>
  <ScaleCrop>false</ScaleCrop>
  <HeadingPairs>
    <vt:vector size="6" baseType="variant">
      <vt:variant>
        <vt:lpstr>使用字型</vt:lpstr>
      </vt:variant>
      <vt:variant>
        <vt:i4>14</vt:i4>
      </vt:variant>
      <vt:variant>
        <vt:lpstr>佈景主題</vt:lpstr>
      </vt:variant>
      <vt:variant>
        <vt:i4>1</vt:i4>
      </vt:variant>
      <vt:variant>
        <vt:lpstr>投影片標題</vt:lpstr>
      </vt:variant>
      <vt:variant>
        <vt:i4>38</vt:i4>
      </vt:variant>
    </vt:vector>
  </HeadingPairs>
  <TitlesOfParts>
    <vt:vector size="53" baseType="lpstr">
      <vt:lpstr>굴림</vt:lpstr>
      <vt:lpstr>굴림</vt:lpstr>
      <vt:lpstr>HY견고딕</vt:lpstr>
      <vt:lpstr>華康中黑體</vt:lpstr>
      <vt:lpstr>華康布丁體W7</vt:lpstr>
      <vt:lpstr>華康布丁體W7(P)</vt:lpstr>
      <vt:lpstr>華康儷金黑</vt:lpstr>
      <vt:lpstr>微軟正黑體</vt:lpstr>
      <vt:lpstr>新細明體</vt:lpstr>
      <vt:lpstr>標楷體</vt:lpstr>
      <vt:lpstr>Arial</vt:lpstr>
      <vt:lpstr>Arial Black</vt:lpstr>
      <vt:lpstr>Times New Roman</vt:lpstr>
      <vt:lpstr>Wingdings</vt:lpstr>
      <vt:lpstr>01_基本設計</vt:lpstr>
      <vt:lpstr>PowerPoint 簡報</vt:lpstr>
      <vt:lpstr>中國文化大學學生自治組織與社團評鑑要點</vt:lpstr>
      <vt:lpstr>中國文化大學學生自治組織與社團評鑑實施細則</vt:lpstr>
      <vt:lpstr>中國文化大學學生自治組織與社團評鑑實施細則</vt:lpstr>
      <vt:lpstr>中國文化大學學生自治組織與社團評鑑實施細則</vt:lpstr>
      <vt:lpstr>PowerPoint 簡報</vt:lpstr>
      <vt:lpstr>PowerPoint 簡報</vt:lpstr>
      <vt:lpstr>PowerPoint 簡報</vt:lpstr>
      <vt:lpstr>PowerPoint 簡報</vt:lpstr>
      <vt:lpstr>PowerPoint 簡報</vt:lpstr>
      <vt:lpstr>財務稽核20%</vt:lpstr>
      <vt:lpstr>PowerPoint 簡報</vt:lpstr>
      <vt:lpstr>PowerPoint 簡報</vt:lpstr>
      <vt:lpstr>PowerPoint 簡報</vt:lpstr>
      <vt:lpstr>PowerPoint 簡報</vt:lpstr>
      <vt:lpstr>PowerPoint 簡報</vt:lpstr>
      <vt:lpstr>活動績效評鑑50%</vt:lpstr>
      <vt:lpstr>活動績效評鑑50%</vt:lpstr>
      <vt:lpstr>110學年度學生自治組織與社團檔案評鑑 注意事項</vt:lpstr>
      <vt:lpstr>110學年度學生自治組織與社團檔案評鑑 注意事項</vt:lpstr>
      <vt:lpstr>110學年度學生自治組織與社團檔案評鑑 注意事項</vt:lpstr>
      <vt:lpstr>110學年度學生自治組織與社團檔案評鑑 注意事項</vt:lpstr>
      <vt:lpstr>110學年度學生自治組織與社團檔案評鑑 注意事項</vt:lpstr>
      <vt:lpstr>雲端資料夾上傳</vt:lpstr>
      <vt:lpstr>雲端資料夾上傳</vt:lpstr>
      <vt:lpstr>雲端資料夾上傳</vt:lpstr>
      <vt:lpstr>雲端資料夾上傳</vt:lpstr>
      <vt:lpstr>雲端資料夾上傳</vt:lpstr>
      <vt:lpstr>雲端資料夾上傳</vt:lpstr>
      <vt:lpstr>雲端資料夾上傳</vt:lpstr>
      <vt:lpstr>雲端資料夾上傳</vt:lpstr>
      <vt:lpstr>審閱組</vt:lpstr>
      <vt:lpstr>PowerPoint 簡報</vt:lpstr>
      <vt:lpstr>110學年度平時評鑑分數統計 更新至05/04</vt:lpstr>
      <vt:lpstr>PowerPoint 簡報</vt:lpstr>
      <vt:lpstr>PowerPoint 簡報</vt:lpstr>
      <vt:lpstr>PowerPoint 簡報</vt:lpstr>
      <vt:lpstr>PowerPoint 簡報</vt:lpstr>
    </vt:vector>
  </TitlesOfParts>
  <Company>artcom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ARTCOM PT</dc:creator>
  <dc:description>본 디자인은 ARTCOM PT연구소에 저작권이 있습니다.</dc:description>
  <cp:lastModifiedBy>LQR3</cp:lastModifiedBy>
  <cp:revision>1560</cp:revision>
  <dcterms:created xsi:type="dcterms:W3CDTF">2004-04-28T09:15:25Z</dcterms:created>
  <dcterms:modified xsi:type="dcterms:W3CDTF">2022-05-06T12:01:32Z</dcterms:modified>
</cp:coreProperties>
</file>